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7" r:id="rId5"/>
    <p:sldId id="259" r:id="rId6"/>
    <p:sldId id="261" r:id="rId7"/>
    <p:sldId id="264" r:id="rId8"/>
    <p:sldId id="268" r:id="rId9"/>
    <p:sldId id="269" r:id="rId10"/>
    <p:sldId id="271" r:id="rId11"/>
    <p:sldId id="272" r:id="rId12"/>
    <p:sldId id="270" r:id="rId13"/>
    <p:sldId id="273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8F7"/>
    <a:srgbClr val="544F4F"/>
    <a:srgbClr val="154367"/>
    <a:srgbClr val="465D7F"/>
    <a:srgbClr val="77D92E"/>
    <a:srgbClr val="397293"/>
    <a:srgbClr val="427EA8"/>
    <a:srgbClr val="42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458691-0C92-468D-973C-18B1CB4A5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AEE2-B0BC-4266-A7D5-F0AA30B985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D0B13-162F-44A7-8A87-F07EB6DB7ECB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25BA3-2A89-46AD-B73B-23B1397D8F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1E8A1-7CF8-4514-85B4-79DB781F8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ED1E-EFBC-41E1-A787-5460975E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4757A-6092-477C-87E1-7F0EED1B5B91}" type="datetimeFigureOut">
              <a:rPr lang="en-IN" smtClean="0"/>
              <a:t>12-01-2018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6EE6-7D52-4759-830E-2B3E9E382CF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3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E7C8B70B-C553-49A9-AE21-64C2A6C293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80606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D74411D-3F90-4E93-AEC1-1898AF8FE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1741" b="13885"/>
          <a:stretch/>
        </p:blipFill>
        <p:spPr>
          <a:xfrm>
            <a:off x="0" y="0"/>
            <a:ext cx="116459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659731-6F74-4070-902F-6C45775F54A6}"/>
              </a:ext>
            </a:extLst>
          </p:cNvPr>
          <p:cNvSpPr/>
          <p:nvPr userDrawn="1"/>
        </p:nvSpPr>
        <p:spPr>
          <a:xfrm>
            <a:off x="3028270" y="0"/>
            <a:ext cx="9163730" cy="6858000"/>
          </a:xfrm>
          <a:custGeom>
            <a:avLst/>
            <a:gdLst>
              <a:gd name="connsiteX0" fmla="*/ 3588891 w 9163730"/>
              <a:gd name="connsiteY0" fmla="*/ 0 h 6858000"/>
              <a:gd name="connsiteX1" fmla="*/ 9163730 w 9163730"/>
              <a:gd name="connsiteY1" fmla="*/ 0 h 6858000"/>
              <a:gd name="connsiteX2" fmla="*/ 9163730 w 9163730"/>
              <a:gd name="connsiteY2" fmla="*/ 6858000 h 6858000"/>
              <a:gd name="connsiteX3" fmla="*/ 0 w 9163730"/>
              <a:gd name="connsiteY3" fmla="*/ 6858000 h 6858000"/>
              <a:gd name="connsiteX4" fmla="*/ 230238 w 9163730"/>
              <a:gd name="connsiteY4" fmla="*/ 6740079 h 6858000"/>
              <a:gd name="connsiteX5" fmla="*/ 3661455 w 9163730"/>
              <a:gd name="connsiteY5" fmla="*/ 975023 h 6858000"/>
              <a:gd name="connsiteX6" fmla="*/ 3627605 w 9163730"/>
              <a:gd name="connsiteY6" fmla="*/ 3046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730" h="6858000">
                <a:moveTo>
                  <a:pt x="3588891" y="0"/>
                </a:moveTo>
                <a:lnTo>
                  <a:pt x="9163730" y="0"/>
                </a:lnTo>
                <a:lnTo>
                  <a:pt x="9163730" y="6858000"/>
                </a:lnTo>
                <a:lnTo>
                  <a:pt x="0" y="6858000"/>
                </a:lnTo>
                <a:lnTo>
                  <a:pt x="230238" y="6740079"/>
                </a:lnTo>
                <a:cubicBezTo>
                  <a:pt x="2274025" y="5629827"/>
                  <a:pt x="3661455" y="3464451"/>
                  <a:pt x="3661455" y="975023"/>
                </a:cubicBezTo>
                <a:cubicBezTo>
                  <a:pt x="3661455" y="748711"/>
                  <a:pt x="3649989" y="525078"/>
                  <a:pt x="3627605" y="304672"/>
                </a:cubicBezTo>
                <a:close/>
              </a:path>
            </a:pathLst>
          </a:cu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21C69-1A35-4649-8623-E26A8703F8A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769100" y="2197373"/>
            <a:ext cx="5194300" cy="1661993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78371-85CA-46B7-A0F7-AAFD9C6D5CA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69100" y="3976841"/>
            <a:ext cx="51943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B3859C-ACB8-4AD4-80F9-8568455378BC}"/>
              </a:ext>
            </a:extLst>
          </p:cNvPr>
          <p:cNvSpPr/>
          <p:nvPr userDrawn="1"/>
        </p:nvSpPr>
        <p:spPr>
          <a:xfrm>
            <a:off x="2390236" y="0"/>
            <a:ext cx="4201065" cy="6858000"/>
          </a:xfrm>
          <a:custGeom>
            <a:avLst/>
            <a:gdLst>
              <a:gd name="connsiteX0" fmla="*/ 3797937 w 4099465"/>
              <a:gd name="connsiteY0" fmla="*/ 0 h 6858000"/>
              <a:gd name="connsiteX1" fmla="*/ 4024147 w 4099465"/>
              <a:gd name="connsiteY1" fmla="*/ 0 h 6858000"/>
              <a:gd name="connsiteX2" fmla="*/ 4046826 w 4099465"/>
              <a:gd name="connsiteY2" fmla="*/ 148048 h 6858000"/>
              <a:gd name="connsiteX3" fmla="*/ 4099465 w 4099465"/>
              <a:gd name="connsiteY3" fmla="*/ 955820 h 6858000"/>
              <a:gd name="connsiteX4" fmla="*/ 429052 w 4099465"/>
              <a:gd name="connsiteY4" fmla="*/ 6853472 h 6858000"/>
              <a:gd name="connsiteX5" fmla="*/ 420434 w 4099465"/>
              <a:gd name="connsiteY5" fmla="*/ 6858000 h 6858000"/>
              <a:gd name="connsiteX6" fmla="*/ 0 w 4099465"/>
              <a:gd name="connsiteY6" fmla="*/ 6858000 h 6858000"/>
              <a:gd name="connsiteX7" fmla="*/ 471651 w 4099465"/>
              <a:gd name="connsiteY7" fmla="*/ 6602392 h 6858000"/>
              <a:gd name="connsiteX8" fmla="*/ 3875232 w 4099465"/>
              <a:gd name="connsiteY8" fmla="*/ 955820 h 6858000"/>
              <a:gd name="connsiteX9" fmla="*/ 3824054 w 4099465"/>
              <a:gd name="connsiteY9" fmla="*/ 170487 h 6858000"/>
              <a:gd name="connsiteX0" fmla="*/ 3899537 w 4201065"/>
              <a:gd name="connsiteY0" fmla="*/ 0 h 6858000"/>
              <a:gd name="connsiteX1" fmla="*/ 4125747 w 4201065"/>
              <a:gd name="connsiteY1" fmla="*/ 0 h 6858000"/>
              <a:gd name="connsiteX2" fmla="*/ 4148426 w 4201065"/>
              <a:gd name="connsiteY2" fmla="*/ 148048 h 6858000"/>
              <a:gd name="connsiteX3" fmla="*/ 4201065 w 4201065"/>
              <a:gd name="connsiteY3" fmla="*/ 955820 h 6858000"/>
              <a:gd name="connsiteX4" fmla="*/ 530652 w 4201065"/>
              <a:gd name="connsiteY4" fmla="*/ 6853472 h 6858000"/>
              <a:gd name="connsiteX5" fmla="*/ 522034 w 4201065"/>
              <a:gd name="connsiteY5" fmla="*/ 6858000 h 6858000"/>
              <a:gd name="connsiteX6" fmla="*/ 0 w 4201065"/>
              <a:gd name="connsiteY6" fmla="*/ 6858000 h 6858000"/>
              <a:gd name="connsiteX7" fmla="*/ 573251 w 4201065"/>
              <a:gd name="connsiteY7" fmla="*/ 6602392 h 6858000"/>
              <a:gd name="connsiteX8" fmla="*/ 3976832 w 4201065"/>
              <a:gd name="connsiteY8" fmla="*/ 955820 h 6858000"/>
              <a:gd name="connsiteX9" fmla="*/ 3925654 w 4201065"/>
              <a:gd name="connsiteY9" fmla="*/ 170487 h 6858000"/>
              <a:gd name="connsiteX10" fmla="*/ 3899537 w 420106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1065" h="6858000">
                <a:moveTo>
                  <a:pt x="3899537" y="0"/>
                </a:moveTo>
                <a:lnTo>
                  <a:pt x="4125747" y="0"/>
                </a:lnTo>
                <a:lnTo>
                  <a:pt x="4148426" y="148048"/>
                </a:lnTo>
                <a:cubicBezTo>
                  <a:pt x="4183199" y="413109"/>
                  <a:pt x="4201065" y="682646"/>
                  <a:pt x="4201065" y="955820"/>
                </a:cubicBezTo>
                <a:cubicBezTo>
                  <a:pt x="4201065" y="3425763"/>
                  <a:pt x="2740346" y="5598396"/>
                  <a:pt x="530652" y="6853472"/>
                </a:cubicBezTo>
                <a:lnTo>
                  <a:pt x="522034" y="6858000"/>
                </a:lnTo>
                <a:lnTo>
                  <a:pt x="0" y="6858000"/>
                </a:lnTo>
                <a:cubicBezTo>
                  <a:pt x="157217" y="6772797"/>
                  <a:pt x="416034" y="6687595"/>
                  <a:pt x="573251" y="6602392"/>
                </a:cubicBezTo>
                <a:cubicBezTo>
                  <a:pt x="2615474" y="5406952"/>
                  <a:pt x="3935557" y="3448306"/>
                  <a:pt x="3976832" y="955820"/>
                </a:cubicBezTo>
                <a:cubicBezTo>
                  <a:pt x="3976832" y="690235"/>
                  <a:pt x="3959461" y="428185"/>
                  <a:pt x="3925654" y="170487"/>
                </a:cubicBezTo>
                <a:lnTo>
                  <a:pt x="389953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4E806E-41DA-4128-B9AA-15772B8D3383}"/>
              </a:ext>
            </a:extLst>
          </p:cNvPr>
          <p:cNvSpPr/>
          <p:nvPr userDrawn="1"/>
        </p:nvSpPr>
        <p:spPr>
          <a:xfrm>
            <a:off x="2656330" y="0"/>
            <a:ext cx="4049271" cy="6858000"/>
          </a:xfrm>
          <a:custGeom>
            <a:avLst/>
            <a:gdLst>
              <a:gd name="connsiteX0" fmla="*/ 3818721 w 4049271"/>
              <a:gd name="connsiteY0" fmla="*/ 0 h 6858000"/>
              <a:gd name="connsiteX1" fmla="*/ 3991682 w 4049271"/>
              <a:gd name="connsiteY1" fmla="*/ 0 h 6858000"/>
              <a:gd name="connsiteX2" fmla="*/ 4009023 w 4049271"/>
              <a:gd name="connsiteY2" fmla="*/ 138076 h 6858000"/>
              <a:gd name="connsiteX3" fmla="*/ 4049271 w 4049271"/>
              <a:gd name="connsiteY3" fmla="*/ 891438 h 6858000"/>
              <a:gd name="connsiteX4" fmla="*/ 485291 w 4049271"/>
              <a:gd name="connsiteY4" fmla="*/ 6839418 h 6858000"/>
              <a:gd name="connsiteX5" fmla="*/ 445986 w 4049271"/>
              <a:gd name="connsiteY5" fmla="*/ 6858000 h 6858000"/>
              <a:gd name="connsiteX6" fmla="*/ 0 w 4049271"/>
              <a:gd name="connsiteY6" fmla="*/ 6858000 h 6858000"/>
              <a:gd name="connsiteX7" fmla="*/ 111410 w 4049271"/>
              <a:gd name="connsiteY7" fmla="*/ 6813189 h 6858000"/>
              <a:gd name="connsiteX8" fmla="*/ 3877821 w 4049271"/>
              <a:gd name="connsiteY8" fmla="*/ 891438 h 6858000"/>
              <a:gd name="connsiteX9" fmla="*/ 3838690 w 4049271"/>
              <a:gd name="connsiteY9" fmla="*/ 1590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9271" h="6858000">
                <a:moveTo>
                  <a:pt x="3818721" y="0"/>
                </a:moveTo>
                <a:lnTo>
                  <a:pt x="3991682" y="0"/>
                </a:lnTo>
                <a:lnTo>
                  <a:pt x="4009023" y="138076"/>
                </a:lnTo>
                <a:cubicBezTo>
                  <a:pt x="4035610" y="385283"/>
                  <a:pt x="4049271" y="636665"/>
                  <a:pt x="4049271" y="891438"/>
                </a:cubicBezTo>
                <a:cubicBezTo>
                  <a:pt x="4049271" y="3524094"/>
                  <a:pt x="2590498" y="5794583"/>
                  <a:pt x="485291" y="6839418"/>
                </a:cubicBezTo>
                <a:lnTo>
                  <a:pt x="445986" y="6858000"/>
                </a:lnTo>
                <a:lnTo>
                  <a:pt x="0" y="6858000"/>
                </a:lnTo>
                <a:lnTo>
                  <a:pt x="111410" y="6813189"/>
                </a:lnTo>
                <a:cubicBezTo>
                  <a:pt x="2318999" y="5871183"/>
                  <a:pt x="3877821" y="3574814"/>
                  <a:pt x="3877821" y="891438"/>
                </a:cubicBezTo>
                <a:cubicBezTo>
                  <a:pt x="3877821" y="643742"/>
                  <a:pt x="3864539" y="399343"/>
                  <a:pt x="3838690" y="1590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2144FD84-AC87-4CD0-8A7F-DC68CD626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ctr">
              <a:defRPr lang="en-IN" sz="1200" smtClean="0">
                <a:solidFill>
                  <a:schemeClr val="bg1"/>
                </a:solidFill>
              </a:defRPr>
            </a:lvl1pPr>
          </a:lstStyle>
          <a:p>
            <a:fld id="{E8941F2D-C5D9-4B51-8C55-3D4AB4CE93C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04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977-2FD0-4BF4-B686-D1CCE5B1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AFF59-48C8-483A-9764-AA20D2A74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7248" y="1825625"/>
            <a:ext cx="3026470" cy="164147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20232-AA29-4441-AF01-C55C53A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0CE88-EE86-40BE-9C59-0B4DFC359208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F1FA5-C130-40E2-9AE9-4A61F3C2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A62C-B8CE-4590-8AF4-FE1EDE49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74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90029-E177-4D75-8F24-B5219D7A8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553998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D743B-68E8-45C5-B863-B9D6E13E3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1025" y="365125"/>
            <a:ext cx="164147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45A2-7541-4CF2-98D3-BF3ACED9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EBC42-9FF4-496C-A938-3FAB56921B06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8A4D3-5052-4292-BD1A-319D49B8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6169-16A0-4E43-BD48-2F9C3578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93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2B2CBCD-3856-49D2-8E14-66D5B5CD80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774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574F56-474B-4043-9728-45C97405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A9A48-EBC3-4B55-A525-A36C7FE8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D4E0-E99F-4502-B764-DDCD41F8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E6BF87-BAF9-4436-A9B0-BF9CCC1F1FD5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B574-07CC-4065-9FEE-6F32DCF8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0AC9-F88F-476D-A2D5-75CB7665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7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D7D3-F206-49B5-990D-B517E15A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39145"/>
            <a:ext cx="10515600" cy="923330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BB54-B578-4325-9CE0-2925C339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3693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902C-ED42-4709-A1B8-13F0C414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6092E-E40B-4AFB-B44E-1E99CF5981D2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060B-F576-4140-A1C5-8476975F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35C22-5BCC-4E6B-9161-EE44677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331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7559-817F-4894-9C11-C3B8121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1584-EB50-4CCB-9339-AE040E25E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41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C306A-444A-4DED-A9EC-7CC8A9864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641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2AB6-407F-4E94-81DA-3F4F5F9C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AD7907-F434-42FE-BFDE-67A1D351ADAB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5047-BFB7-49D2-8BF4-2D7804F7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90276-0668-438D-95DF-F7845954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707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94B-9AFA-4D14-8826-674EA0F4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6690"/>
            <a:ext cx="10515600" cy="5539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1E31C-07FF-4637-B97F-BC3DD311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35743"/>
            <a:ext cx="5157787" cy="36933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71F23-F8F2-4941-9F92-0092B2741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641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E5A2E-716B-4A4C-BA06-38DC2D3AB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5743"/>
            <a:ext cx="5183188" cy="36933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B2AE3-8EF9-45CC-BC11-40070DA5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641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469E5-C752-4B9E-869F-0BDDEE50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68CA6-7856-4ACA-93C6-44DA4A880FD1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E99B9-EB65-4DFD-BB15-738C6E48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C782C-51BE-41EC-8967-625D9EDC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903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C392-5F8F-446B-9DD8-05EA80B2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EEA26-4E47-40D1-B882-9EBB3266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B4903-BAF3-4425-82D6-514A8000EAB1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91B4D-15EE-4E59-9285-CD163E07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FD2A3-5AF4-450E-A4A3-1B0E141A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213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B7ECE-21BF-4863-A4D3-F062583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8D52C-81A3-4AAF-A4DE-B335D6302065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48894-9CA9-41E5-9286-65E57C4F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73653-414F-4DE9-BACE-EE89DD5A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087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EE1B-64F6-4F5E-A48A-5183D5A0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BF63-A761-4B41-B065-1B1B5ABD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216469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0B3CB-DC59-4ECB-A2FC-96ED02B9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98EE-8E40-4B0B-84B0-D3AFD0B0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46788-2F70-4F17-BB6E-8B9C991DFF65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DDAC6-E579-4CDD-9221-0418D2AE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12D0F-3E0D-4DFD-92FF-A7109021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648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DB62-1148-4B4E-B0C4-1C63DF67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ED526-9625-4952-9359-3A001108A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70B2C-08D3-4987-8D47-144CEAC5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48B5-6E99-447A-B6A0-4F13E36A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F4DC2-63E9-489E-B1B1-BEC2ABED4F6D}" type="datetime1">
              <a:rPr lang="en-IN" smtClean="0"/>
              <a:t>12-01-2018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00CC-63B0-47FB-A97D-6AF9AF0F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86077-0836-4801-99C5-D228E8D5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73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43BA50-E177-4EA5-8350-01533E77C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290214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Slide" r:id="rId15" imgW="359" imgH="360" progId="TCLayout.ActiveDocument.1">
                  <p:embed/>
                </p:oleObj>
              </mc:Choice>
              <mc:Fallback>
                <p:oleObj name="think-cell Slide" r:id="rId1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1E0-8B4A-4E84-A982-269A4E428304}"/>
              </a:ext>
            </a:extLst>
          </p:cNvPr>
          <p:cNvSpPr/>
          <p:nvPr userDrawn="1"/>
        </p:nvSpPr>
        <p:spPr>
          <a:xfrm>
            <a:off x="0" y="6536809"/>
            <a:ext cx="12192000" cy="321191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809B5-3EA3-4208-A977-DFAE4BED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E48C-DF29-4454-968A-02CE51CC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118" y="1825625"/>
            <a:ext cx="10515600" cy="16414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5D86-1C17-4F0C-91E8-AD04C6D08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ctr">
              <a:defRPr lang="en-IN" sz="1200" smtClean="0">
                <a:solidFill>
                  <a:schemeClr val="bg1"/>
                </a:solidFill>
              </a:defRPr>
            </a:lvl1pPr>
          </a:lstStyle>
          <a:p>
            <a:fld id="{E8941F2D-C5D9-4B51-8C55-3D4AB4CE93C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4CAAB-E28C-44A0-9463-5A5B63B08544}"/>
              </a:ext>
            </a:extLst>
          </p:cNvPr>
          <p:cNvGrpSpPr/>
          <p:nvPr userDrawn="1"/>
        </p:nvGrpSpPr>
        <p:grpSpPr>
          <a:xfrm>
            <a:off x="0" y="942966"/>
            <a:ext cx="12192000" cy="111012"/>
            <a:chOff x="0" y="1285866"/>
            <a:chExt cx="12192000" cy="1110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F1EFD4-1491-4678-B4C0-1D53EA68638F}"/>
                </a:ext>
              </a:extLst>
            </p:cNvPr>
            <p:cNvSpPr/>
            <p:nvPr userDrawn="1"/>
          </p:nvSpPr>
          <p:spPr>
            <a:xfrm>
              <a:off x="0" y="1285866"/>
              <a:ext cx="12192000" cy="546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B69C1B-2202-407C-96F7-9173EB3DD251}"/>
                </a:ext>
              </a:extLst>
            </p:cNvPr>
            <p:cNvSpPr/>
            <p:nvPr userDrawn="1"/>
          </p:nvSpPr>
          <p:spPr>
            <a:xfrm>
              <a:off x="0" y="1342192"/>
              <a:ext cx="12192000" cy="546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5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2DA8F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DA8F7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61963" indent="-227013" algn="l" defTabSz="914400" rtl="0" eaLnBrk="1" latinLnBrk="0" hangingPunct="1">
        <a:lnSpc>
          <a:spcPct val="100000"/>
        </a:lnSpc>
        <a:spcBef>
          <a:spcPts val="500"/>
        </a:spcBef>
        <a:buClr>
          <a:srgbClr val="2DA8F7"/>
        </a:buClr>
        <a:buFont typeface="Calibri" panose="020F0502020204030204" pitchFamily="34" charset="0"/>
        <a:buChar char="−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87388" indent="-225425" algn="l" defTabSz="914400" rtl="0" eaLnBrk="1" latinLnBrk="0" hangingPunct="1">
        <a:lnSpc>
          <a:spcPct val="100000"/>
        </a:lnSpc>
        <a:spcBef>
          <a:spcPts val="500"/>
        </a:spcBef>
        <a:buClr>
          <a:srgbClr val="2DA8F7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895350" indent="-207963" algn="l" defTabSz="914400" rtl="0" eaLnBrk="1" latinLnBrk="0" hangingPunct="1">
        <a:lnSpc>
          <a:spcPct val="100000"/>
        </a:lnSpc>
        <a:spcBef>
          <a:spcPts val="500"/>
        </a:spcBef>
        <a:buClr>
          <a:srgbClr val="2DA8F7"/>
        </a:buClr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500"/>
        </a:spcBef>
        <a:buClr>
          <a:srgbClr val="2DA8F7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hyperlink" Target="https://docs.google.com/spreadsheets/d/1m2T8iWKgPY-2bINDN_5exjgWAq4EvrkRKt-aV3-a_zA/edit#gid=0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935B-F629-4896-8606-4C9E9EFC2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Great Business!</a:t>
            </a:r>
            <a:br>
              <a:rPr lang="en-IN" dirty="0"/>
            </a:br>
            <a:r>
              <a:rPr lang="en-IN" dirty="0"/>
              <a:t>Dumb Owners?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ABCFE-6DEA-4FDD-BBD1-3DD4BB04C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100" y="3976841"/>
            <a:ext cx="5194300" cy="984885"/>
          </a:xfrm>
        </p:spPr>
        <p:txBody>
          <a:bodyPr/>
          <a:lstStyle/>
          <a:p>
            <a:r>
              <a:rPr lang="en-IN" sz="3200" dirty="0"/>
              <a:t>5 Steps to Prepare and Sell your Business for Maximum Value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2DAAC2-8565-41A1-9EE5-51945E21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41F2D-C5D9-4B51-8C55-3D4AB4CE93CC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1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2. Growth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10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726D-BF27-4156-B45B-DD6B1767EC24}"/>
              </a:ext>
            </a:extLst>
          </p:cNvPr>
          <p:cNvGrpSpPr/>
          <p:nvPr/>
        </p:nvGrpSpPr>
        <p:grpSpPr>
          <a:xfrm>
            <a:off x="10947400" y="86349"/>
            <a:ext cx="1134283" cy="761105"/>
            <a:chOff x="309717" y="1287601"/>
            <a:chExt cx="11572566" cy="511589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B791A-4921-4952-8021-57C348658EC6}"/>
                </a:ext>
              </a:extLst>
            </p:cNvPr>
            <p:cNvSpPr/>
            <p:nvPr/>
          </p:nvSpPr>
          <p:spPr>
            <a:xfrm>
              <a:off x="309717" y="1287601"/>
              <a:ext cx="11572566" cy="12279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88000" rtlCol="0" anchor="ctr"/>
            <a:lstStyle/>
            <a:p>
              <a:pPr algn="ctr"/>
              <a:endParaRPr lang="en-CA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E5A924-559B-483F-A521-8823460622B9}"/>
                </a:ext>
              </a:extLst>
            </p:cNvPr>
            <p:cNvSpPr/>
            <p:nvPr/>
          </p:nvSpPr>
          <p:spPr>
            <a:xfrm>
              <a:off x="635126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E1F342-F795-40D8-A63A-9D0BF9C7344A}"/>
                </a:ext>
              </a:extLst>
            </p:cNvPr>
            <p:cNvSpPr/>
            <p:nvPr/>
          </p:nvSpPr>
          <p:spPr>
            <a:xfrm>
              <a:off x="533506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F4D00-B864-42FF-ACF9-3E4A502B4E18}"/>
                </a:ext>
              </a:extLst>
            </p:cNvPr>
            <p:cNvSpPr/>
            <p:nvPr/>
          </p:nvSpPr>
          <p:spPr>
            <a:xfrm>
              <a:off x="533506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B1AD8-97B9-4F93-BCE0-6CBDA50F4D2B}"/>
                </a:ext>
              </a:extLst>
            </p:cNvPr>
            <p:cNvSpPr/>
            <p:nvPr/>
          </p:nvSpPr>
          <p:spPr>
            <a:xfrm>
              <a:off x="2879904" y="2883985"/>
              <a:ext cx="1942632" cy="3206597"/>
            </a:xfrm>
            <a:prstGeom prst="rect">
              <a:avLst/>
            </a:prstGeom>
            <a:solidFill>
              <a:srgbClr val="2DA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3AE43-CBFE-4F17-BCDE-05F497CA343F}"/>
                </a:ext>
              </a:extLst>
            </p:cNvPr>
            <p:cNvSpPr/>
            <p:nvPr/>
          </p:nvSpPr>
          <p:spPr>
            <a:xfrm>
              <a:off x="2778284" y="2571070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D7A86-DB7F-435E-AADB-E6FBE20EFDC9}"/>
                </a:ext>
              </a:extLst>
            </p:cNvPr>
            <p:cNvSpPr/>
            <p:nvPr/>
          </p:nvSpPr>
          <p:spPr>
            <a:xfrm>
              <a:off x="2778284" y="6146126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4F5B4B-79A5-4B3A-A5BC-20F284BDBE43}"/>
                </a:ext>
              </a:extLst>
            </p:cNvPr>
            <p:cNvSpPr/>
            <p:nvPr/>
          </p:nvSpPr>
          <p:spPr>
            <a:xfrm>
              <a:off x="5124683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A91FC-9338-452C-AE5D-BC49B26A0F69}"/>
                </a:ext>
              </a:extLst>
            </p:cNvPr>
            <p:cNvSpPr/>
            <p:nvPr/>
          </p:nvSpPr>
          <p:spPr>
            <a:xfrm>
              <a:off x="5023063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01318-5ADD-4508-83BF-EF6465EFA2DD}"/>
                </a:ext>
              </a:extLst>
            </p:cNvPr>
            <p:cNvSpPr/>
            <p:nvPr/>
          </p:nvSpPr>
          <p:spPr>
            <a:xfrm>
              <a:off x="5023063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672E83-7DC7-40F5-8D71-4CCE93AF4386}"/>
                </a:ext>
              </a:extLst>
            </p:cNvPr>
            <p:cNvSpPr/>
            <p:nvPr/>
          </p:nvSpPr>
          <p:spPr>
            <a:xfrm>
              <a:off x="736946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130DE-3534-4262-9BD0-839F64553F76}"/>
                </a:ext>
              </a:extLst>
            </p:cNvPr>
            <p:cNvSpPr/>
            <p:nvPr/>
          </p:nvSpPr>
          <p:spPr>
            <a:xfrm>
              <a:off x="726784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95B33-2DB1-450A-907D-72089C6ED9B1}"/>
                </a:ext>
              </a:extLst>
            </p:cNvPr>
            <p:cNvSpPr/>
            <p:nvPr/>
          </p:nvSpPr>
          <p:spPr>
            <a:xfrm>
              <a:off x="726784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0623D8-BF6C-4FF8-91BF-2B3A318E773E}"/>
                </a:ext>
              </a:extLst>
            </p:cNvPr>
            <p:cNvSpPr/>
            <p:nvPr/>
          </p:nvSpPr>
          <p:spPr>
            <a:xfrm>
              <a:off x="961424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BDE6D2-8A7D-4688-AC2A-07600B2431A6}"/>
                </a:ext>
              </a:extLst>
            </p:cNvPr>
            <p:cNvSpPr/>
            <p:nvPr/>
          </p:nvSpPr>
          <p:spPr>
            <a:xfrm>
              <a:off x="951262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EFA17B-03FF-4914-8379-D17D955FF603}"/>
                </a:ext>
              </a:extLst>
            </p:cNvPr>
            <p:cNvSpPr/>
            <p:nvPr/>
          </p:nvSpPr>
          <p:spPr>
            <a:xfrm>
              <a:off x="951262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67CC8-5C99-487E-845A-7E915B782527}"/>
              </a:ext>
            </a:extLst>
          </p:cNvPr>
          <p:cNvSpPr/>
          <p:nvPr/>
        </p:nvSpPr>
        <p:spPr>
          <a:xfrm>
            <a:off x="208839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4BF8EC-33D2-47C2-8D2F-8F055990C6AE}"/>
              </a:ext>
            </a:extLst>
          </p:cNvPr>
          <p:cNvCxnSpPr/>
          <p:nvPr/>
        </p:nvCxnSpPr>
        <p:spPr>
          <a:xfrm>
            <a:off x="204456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22">
            <a:extLst>
              <a:ext uri="{FF2B5EF4-FFF2-40B4-BE49-F238E27FC236}">
                <a16:creationId xmlns:a16="http://schemas.microsoft.com/office/drawing/2014/main" id="{2FEF08E8-D1C8-45FE-A764-417CCECE8CB6}"/>
              </a:ext>
            </a:extLst>
          </p:cNvPr>
          <p:cNvSpPr/>
          <p:nvPr/>
        </p:nvSpPr>
        <p:spPr bwMode="auto">
          <a:xfrm rot="826785">
            <a:off x="386141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C2D6FEC-7A86-4AC4-B8D1-C21A03AF433D}"/>
              </a:ext>
            </a:extLst>
          </p:cNvPr>
          <p:cNvSpPr/>
          <p:nvPr/>
        </p:nvSpPr>
        <p:spPr bwMode="auto">
          <a:xfrm rot="20777785">
            <a:off x="3475367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623BBB-B208-44E9-9B2A-3E33D6A0DA38}"/>
              </a:ext>
            </a:extLst>
          </p:cNvPr>
          <p:cNvSpPr/>
          <p:nvPr/>
        </p:nvSpPr>
        <p:spPr>
          <a:xfrm>
            <a:off x="786083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CD43851A-E3BF-4C9B-A509-4B6E4742C39E}"/>
              </a:ext>
            </a:extLst>
          </p:cNvPr>
          <p:cNvSpPr/>
          <p:nvPr/>
        </p:nvSpPr>
        <p:spPr bwMode="auto">
          <a:xfrm rot="10800000">
            <a:off x="576263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9D302-5E6D-4DA7-91FC-081EA7880230}"/>
              </a:ext>
            </a:extLst>
          </p:cNvPr>
          <p:cNvSpPr/>
          <p:nvPr/>
        </p:nvSpPr>
        <p:spPr>
          <a:xfrm>
            <a:off x="985969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TIMING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A97F2-F3E6-4FB6-9A46-A02A1C13BD77}"/>
              </a:ext>
            </a:extLst>
          </p:cNvPr>
          <p:cNvSpPr/>
          <p:nvPr/>
        </p:nvSpPr>
        <p:spPr>
          <a:xfrm>
            <a:off x="330716" y="2349684"/>
            <a:ext cx="3559734" cy="31547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 best time to sell a business is when it is still growing. Positive growth trends show built in value.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 worst time to sell your business is when the last 1-3 months are the worst in recent months. If the business is seasonal there is always a YOY comparison.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43DD59-E8A9-4752-91ED-AC72A4C435DF}"/>
              </a:ext>
            </a:extLst>
          </p:cNvPr>
          <p:cNvSpPr/>
          <p:nvPr/>
        </p:nvSpPr>
        <p:spPr>
          <a:xfrm>
            <a:off x="420779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0480E4-4189-4AE5-BF37-CB413BDD60F0}"/>
              </a:ext>
            </a:extLst>
          </p:cNvPr>
          <p:cNvCxnSpPr/>
          <p:nvPr/>
        </p:nvCxnSpPr>
        <p:spPr>
          <a:xfrm>
            <a:off x="420340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2">
            <a:extLst>
              <a:ext uri="{FF2B5EF4-FFF2-40B4-BE49-F238E27FC236}">
                <a16:creationId xmlns:a16="http://schemas.microsoft.com/office/drawing/2014/main" id="{13A150FC-FE02-4700-8AE2-BF8BDC5145FC}"/>
              </a:ext>
            </a:extLst>
          </p:cNvPr>
          <p:cNvSpPr/>
          <p:nvPr/>
        </p:nvSpPr>
        <p:spPr bwMode="auto">
          <a:xfrm rot="826785">
            <a:off x="438509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8176D7A-99F0-4547-93AD-75158AE72310}"/>
              </a:ext>
            </a:extLst>
          </p:cNvPr>
          <p:cNvSpPr/>
          <p:nvPr/>
        </p:nvSpPr>
        <p:spPr bwMode="auto">
          <a:xfrm rot="20777785">
            <a:off x="747431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80E73E-EBF1-4B0E-9220-BD8EDB8AF349}"/>
              </a:ext>
            </a:extLst>
          </p:cNvPr>
          <p:cNvSpPr/>
          <p:nvPr/>
        </p:nvSpPr>
        <p:spPr>
          <a:xfrm>
            <a:off x="478503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59" name="Trapezoid 58">
            <a:extLst>
              <a:ext uri="{FF2B5EF4-FFF2-40B4-BE49-F238E27FC236}">
                <a16:creationId xmlns:a16="http://schemas.microsoft.com/office/drawing/2014/main" id="{5D90EF88-F48C-40E9-AC0E-AA9F5336D692}"/>
              </a:ext>
            </a:extLst>
          </p:cNvPr>
          <p:cNvSpPr/>
          <p:nvPr/>
        </p:nvSpPr>
        <p:spPr bwMode="auto">
          <a:xfrm rot="10800000">
            <a:off x="457521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AD9BD0-C5DB-4F91-A57D-7CE802D4739D}"/>
              </a:ext>
            </a:extLst>
          </p:cNvPr>
          <p:cNvSpPr/>
          <p:nvPr/>
        </p:nvSpPr>
        <p:spPr>
          <a:xfrm>
            <a:off x="4984920" y="1329587"/>
            <a:ext cx="2249229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GROWTH OPPORTUNITIES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AA3AD8-8B5D-473F-A253-4ACF80995CEA}"/>
              </a:ext>
            </a:extLst>
          </p:cNvPr>
          <p:cNvSpPr/>
          <p:nvPr/>
        </p:nvSpPr>
        <p:spPr>
          <a:xfrm>
            <a:off x="4310782" y="2346869"/>
            <a:ext cx="3559734" cy="25391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Most buyers want to grow the business and sell it in a few years for a much higher value.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 greater the growth opportunities (especially open ones), the more valuable a business is.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B669-8608-4FF6-B793-A3BE330B470D}"/>
              </a:ext>
            </a:extLst>
          </p:cNvPr>
          <p:cNvSpPr/>
          <p:nvPr/>
        </p:nvSpPr>
        <p:spPr>
          <a:xfrm>
            <a:off x="820674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EEF2E6-8773-4A6C-95BD-E6B5AA1F3998}"/>
              </a:ext>
            </a:extLst>
          </p:cNvPr>
          <p:cNvCxnSpPr/>
          <p:nvPr/>
        </p:nvCxnSpPr>
        <p:spPr>
          <a:xfrm>
            <a:off x="820235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22">
            <a:extLst>
              <a:ext uri="{FF2B5EF4-FFF2-40B4-BE49-F238E27FC236}">
                <a16:creationId xmlns:a16="http://schemas.microsoft.com/office/drawing/2014/main" id="{BA40BD98-F227-43F6-9677-60386747CB49}"/>
              </a:ext>
            </a:extLst>
          </p:cNvPr>
          <p:cNvSpPr/>
          <p:nvPr/>
        </p:nvSpPr>
        <p:spPr bwMode="auto">
          <a:xfrm rot="826785">
            <a:off x="838404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A5A4B17-3C96-45DA-A730-30CDE550280D}"/>
              </a:ext>
            </a:extLst>
          </p:cNvPr>
          <p:cNvSpPr/>
          <p:nvPr/>
        </p:nvSpPr>
        <p:spPr bwMode="auto">
          <a:xfrm rot="20777785">
            <a:off x="1147326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4B900D-ABEE-41DE-B074-D92FFD349ED2}"/>
              </a:ext>
            </a:extLst>
          </p:cNvPr>
          <p:cNvSpPr/>
          <p:nvPr/>
        </p:nvSpPr>
        <p:spPr>
          <a:xfrm>
            <a:off x="878398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68" name="Trapezoid 67">
            <a:extLst>
              <a:ext uri="{FF2B5EF4-FFF2-40B4-BE49-F238E27FC236}">
                <a16:creationId xmlns:a16="http://schemas.microsoft.com/office/drawing/2014/main" id="{9702C8B9-AF1E-478B-B181-486FF500CE14}"/>
              </a:ext>
            </a:extLst>
          </p:cNvPr>
          <p:cNvSpPr/>
          <p:nvPr/>
        </p:nvSpPr>
        <p:spPr bwMode="auto">
          <a:xfrm rot="10800000">
            <a:off x="857416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26F0F8-CBBE-49F8-B287-A60FDBCB0BCD}"/>
              </a:ext>
            </a:extLst>
          </p:cNvPr>
          <p:cNvSpPr/>
          <p:nvPr/>
        </p:nvSpPr>
        <p:spPr>
          <a:xfrm>
            <a:off x="8983870" y="1329587"/>
            <a:ext cx="2249229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OPEN PATHS TO GROWTH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378102-4203-4D64-BED7-CD1418CDC53B}"/>
              </a:ext>
            </a:extLst>
          </p:cNvPr>
          <p:cNvSpPr/>
          <p:nvPr/>
        </p:nvSpPr>
        <p:spPr>
          <a:xfrm>
            <a:off x="8328617" y="2344087"/>
            <a:ext cx="3559734" cy="34624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Untapped growth opportunities are only theories, and only bring value if a new owner implements them successfully.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 best growth opportunities that bring more value are those that are already open, proven and profitable...yet not fully tapped into.</a:t>
            </a:r>
          </a:p>
        </p:txBody>
      </p:sp>
    </p:spTree>
    <p:extLst>
      <p:ext uri="{BB962C8B-B14F-4D97-AF65-F5344CB8AC3E}">
        <p14:creationId xmlns:p14="http://schemas.microsoft.com/office/powerpoint/2010/main" val="163365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3. Transferability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11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726D-BF27-4156-B45B-DD6B1767EC24}"/>
              </a:ext>
            </a:extLst>
          </p:cNvPr>
          <p:cNvGrpSpPr/>
          <p:nvPr/>
        </p:nvGrpSpPr>
        <p:grpSpPr>
          <a:xfrm>
            <a:off x="10947400" y="86349"/>
            <a:ext cx="1134283" cy="761105"/>
            <a:chOff x="309717" y="1287601"/>
            <a:chExt cx="11572566" cy="511589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B791A-4921-4952-8021-57C348658EC6}"/>
                </a:ext>
              </a:extLst>
            </p:cNvPr>
            <p:cNvSpPr/>
            <p:nvPr/>
          </p:nvSpPr>
          <p:spPr>
            <a:xfrm>
              <a:off x="309717" y="1287601"/>
              <a:ext cx="11572566" cy="12279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88000" rtlCol="0" anchor="ctr"/>
            <a:lstStyle/>
            <a:p>
              <a:pPr algn="ctr"/>
              <a:endParaRPr lang="en-CA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E5A924-559B-483F-A521-8823460622B9}"/>
                </a:ext>
              </a:extLst>
            </p:cNvPr>
            <p:cNvSpPr/>
            <p:nvPr/>
          </p:nvSpPr>
          <p:spPr>
            <a:xfrm>
              <a:off x="635126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E1F342-F795-40D8-A63A-9D0BF9C7344A}"/>
                </a:ext>
              </a:extLst>
            </p:cNvPr>
            <p:cNvSpPr/>
            <p:nvPr/>
          </p:nvSpPr>
          <p:spPr>
            <a:xfrm>
              <a:off x="533506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F4D00-B864-42FF-ACF9-3E4A502B4E18}"/>
                </a:ext>
              </a:extLst>
            </p:cNvPr>
            <p:cNvSpPr/>
            <p:nvPr/>
          </p:nvSpPr>
          <p:spPr>
            <a:xfrm>
              <a:off x="533506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B1AD8-97B9-4F93-BCE0-6CBDA50F4D2B}"/>
                </a:ext>
              </a:extLst>
            </p:cNvPr>
            <p:cNvSpPr/>
            <p:nvPr/>
          </p:nvSpPr>
          <p:spPr>
            <a:xfrm>
              <a:off x="2879904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3AE43-CBFE-4F17-BCDE-05F497CA343F}"/>
                </a:ext>
              </a:extLst>
            </p:cNvPr>
            <p:cNvSpPr/>
            <p:nvPr/>
          </p:nvSpPr>
          <p:spPr>
            <a:xfrm>
              <a:off x="2778284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D7A86-DB7F-435E-AADB-E6FBE20EFDC9}"/>
                </a:ext>
              </a:extLst>
            </p:cNvPr>
            <p:cNvSpPr/>
            <p:nvPr/>
          </p:nvSpPr>
          <p:spPr>
            <a:xfrm>
              <a:off x="2778284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4F5B4B-79A5-4B3A-A5BC-20F284BDBE43}"/>
                </a:ext>
              </a:extLst>
            </p:cNvPr>
            <p:cNvSpPr/>
            <p:nvPr/>
          </p:nvSpPr>
          <p:spPr>
            <a:xfrm>
              <a:off x="5124683" y="2883985"/>
              <a:ext cx="1942632" cy="3206597"/>
            </a:xfrm>
            <a:prstGeom prst="rect">
              <a:avLst/>
            </a:prstGeom>
            <a:solidFill>
              <a:srgbClr val="2DA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A91FC-9338-452C-AE5D-BC49B26A0F69}"/>
                </a:ext>
              </a:extLst>
            </p:cNvPr>
            <p:cNvSpPr/>
            <p:nvPr/>
          </p:nvSpPr>
          <p:spPr>
            <a:xfrm>
              <a:off x="5023063" y="2571070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01318-5ADD-4508-83BF-EF6465EFA2DD}"/>
                </a:ext>
              </a:extLst>
            </p:cNvPr>
            <p:cNvSpPr/>
            <p:nvPr/>
          </p:nvSpPr>
          <p:spPr>
            <a:xfrm>
              <a:off x="5023063" y="6146126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672E83-7DC7-40F5-8D71-4CCE93AF4386}"/>
                </a:ext>
              </a:extLst>
            </p:cNvPr>
            <p:cNvSpPr/>
            <p:nvPr/>
          </p:nvSpPr>
          <p:spPr>
            <a:xfrm>
              <a:off x="736946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130DE-3534-4262-9BD0-839F64553F76}"/>
                </a:ext>
              </a:extLst>
            </p:cNvPr>
            <p:cNvSpPr/>
            <p:nvPr/>
          </p:nvSpPr>
          <p:spPr>
            <a:xfrm>
              <a:off x="726784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95B33-2DB1-450A-907D-72089C6ED9B1}"/>
                </a:ext>
              </a:extLst>
            </p:cNvPr>
            <p:cNvSpPr/>
            <p:nvPr/>
          </p:nvSpPr>
          <p:spPr>
            <a:xfrm>
              <a:off x="726784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0623D8-BF6C-4FF8-91BF-2B3A318E773E}"/>
                </a:ext>
              </a:extLst>
            </p:cNvPr>
            <p:cNvSpPr/>
            <p:nvPr/>
          </p:nvSpPr>
          <p:spPr>
            <a:xfrm>
              <a:off x="961424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BDE6D2-8A7D-4688-AC2A-07600B2431A6}"/>
                </a:ext>
              </a:extLst>
            </p:cNvPr>
            <p:cNvSpPr/>
            <p:nvPr/>
          </p:nvSpPr>
          <p:spPr>
            <a:xfrm>
              <a:off x="951262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EFA17B-03FF-4914-8379-D17D955FF603}"/>
                </a:ext>
              </a:extLst>
            </p:cNvPr>
            <p:cNvSpPr/>
            <p:nvPr/>
          </p:nvSpPr>
          <p:spPr>
            <a:xfrm>
              <a:off x="951262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67CC8-5C99-487E-845A-7E915B782527}"/>
              </a:ext>
            </a:extLst>
          </p:cNvPr>
          <p:cNvSpPr/>
          <p:nvPr/>
        </p:nvSpPr>
        <p:spPr>
          <a:xfrm>
            <a:off x="208839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4BF8EC-33D2-47C2-8D2F-8F055990C6AE}"/>
              </a:ext>
            </a:extLst>
          </p:cNvPr>
          <p:cNvCxnSpPr/>
          <p:nvPr/>
        </p:nvCxnSpPr>
        <p:spPr>
          <a:xfrm>
            <a:off x="204456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22">
            <a:extLst>
              <a:ext uri="{FF2B5EF4-FFF2-40B4-BE49-F238E27FC236}">
                <a16:creationId xmlns:a16="http://schemas.microsoft.com/office/drawing/2014/main" id="{2FEF08E8-D1C8-45FE-A764-417CCECE8CB6}"/>
              </a:ext>
            </a:extLst>
          </p:cNvPr>
          <p:cNvSpPr/>
          <p:nvPr/>
        </p:nvSpPr>
        <p:spPr bwMode="auto">
          <a:xfrm rot="826785">
            <a:off x="386141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C2D6FEC-7A86-4AC4-B8D1-C21A03AF433D}"/>
              </a:ext>
            </a:extLst>
          </p:cNvPr>
          <p:cNvSpPr/>
          <p:nvPr/>
        </p:nvSpPr>
        <p:spPr bwMode="auto">
          <a:xfrm rot="20777785">
            <a:off x="3475367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623BBB-B208-44E9-9B2A-3E33D6A0DA38}"/>
              </a:ext>
            </a:extLst>
          </p:cNvPr>
          <p:cNvSpPr/>
          <p:nvPr/>
        </p:nvSpPr>
        <p:spPr>
          <a:xfrm>
            <a:off x="786083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CD43851A-E3BF-4C9B-A509-4B6E4742C39E}"/>
              </a:ext>
            </a:extLst>
          </p:cNvPr>
          <p:cNvSpPr/>
          <p:nvPr/>
        </p:nvSpPr>
        <p:spPr bwMode="auto">
          <a:xfrm rot="10800000">
            <a:off x="576263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9D302-5E6D-4DA7-91FC-081EA7880230}"/>
              </a:ext>
            </a:extLst>
          </p:cNvPr>
          <p:cNvSpPr/>
          <p:nvPr/>
        </p:nvSpPr>
        <p:spPr>
          <a:xfrm>
            <a:off x="985969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VENDORS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A97F2-F3E6-4FB6-9A46-A02A1C13BD77}"/>
              </a:ext>
            </a:extLst>
          </p:cNvPr>
          <p:cNvSpPr/>
          <p:nvPr/>
        </p:nvSpPr>
        <p:spPr>
          <a:xfrm>
            <a:off x="319374" y="2113969"/>
            <a:ext cx="3559734" cy="330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Vendor relationships must transfer or the business is not sellable.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Special discounts must also transfer to a new owner.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There should be zero shortcuts taken with vendor relationships. Shortcuts equal risk and devalues a business.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43DD59-E8A9-4752-91ED-AC72A4C435DF}"/>
              </a:ext>
            </a:extLst>
          </p:cNvPr>
          <p:cNvSpPr/>
          <p:nvPr/>
        </p:nvSpPr>
        <p:spPr>
          <a:xfrm>
            <a:off x="420779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0480E4-4189-4AE5-BF37-CB413BDD60F0}"/>
              </a:ext>
            </a:extLst>
          </p:cNvPr>
          <p:cNvCxnSpPr/>
          <p:nvPr/>
        </p:nvCxnSpPr>
        <p:spPr>
          <a:xfrm>
            <a:off x="420340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2">
            <a:extLst>
              <a:ext uri="{FF2B5EF4-FFF2-40B4-BE49-F238E27FC236}">
                <a16:creationId xmlns:a16="http://schemas.microsoft.com/office/drawing/2014/main" id="{13A150FC-FE02-4700-8AE2-BF8BDC5145FC}"/>
              </a:ext>
            </a:extLst>
          </p:cNvPr>
          <p:cNvSpPr/>
          <p:nvPr/>
        </p:nvSpPr>
        <p:spPr bwMode="auto">
          <a:xfrm rot="826785">
            <a:off x="438509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8176D7A-99F0-4547-93AD-75158AE72310}"/>
              </a:ext>
            </a:extLst>
          </p:cNvPr>
          <p:cNvSpPr/>
          <p:nvPr/>
        </p:nvSpPr>
        <p:spPr bwMode="auto">
          <a:xfrm rot="20777785">
            <a:off x="747431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80E73E-EBF1-4B0E-9220-BD8EDB8AF349}"/>
              </a:ext>
            </a:extLst>
          </p:cNvPr>
          <p:cNvSpPr/>
          <p:nvPr/>
        </p:nvSpPr>
        <p:spPr>
          <a:xfrm>
            <a:off x="478503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59" name="Trapezoid 58">
            <a:extLst>
              <a:ext uri="{FF2B5EF4-FFF2-40B4-BE49-F238E27FC236}">
                <a16:creationId xmlns:a16="http://schemas.microsoft.com/office/drawing/2014/main" id="{5D90EF88-F48C-40E9-AC0E-AA9F5336D692}"/>
              </a:ext>
            </a:extLst>
          </p:cNvPr>
          <p:cNvSpPr/>
          <p:nvPr/>
        </p:nvSpPr>
        <p:spPr bwMode="auto">
          <a:xfrm rot="10800000">
            <a:off x="457521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AD9BD0-C5DB-4F91-A57D-7CE802D4739D}"/>
              </a:ext>
            </a:extLst>
          </p:cNvPr>
          <p:cNvSpPr/>
          <p:nvPr/>
        </p:nvSpPr>
        <p:spPr>
          <a:xfrm>
            <a:off x="4984920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AA3AD8-8B5D-473F-A253-4ACF80995CEA}"/>
              </a:ext>
            </a:extLst>
          </p:cNvPr>
          <p:cNvSpPr/>
          <p:nvPr/>
        </p:nvSpPr>
        <p:spPr>
          <a:xfrm>
            <a:off x="4318325" y="2113969"/>
            <a:ext cx="3559734" cy="38472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Partnership financials are usually the cleanest, but the workload is often high for a single owner operator.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Reduce combined workload to less than 40 hours per week.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If not, a negative add back will have to be done to replace one of you, and the value of your business will decrease.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B669-8608-4FF6-B793-A3BE330B470D}"/>
              </a:ext>
            </a:extLst>
          </p:cNvPr>
          <p:cNvSpPr/>
          <p:nvPr/>
        </p:nvSpPr>
        <p:spPr>
          <a:xfrm>
            <a:off x="820674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EEF2E6-8773-4A6C-95BD-E6B5AA1F3998}"/>
              </a:ext>
            </a:extLst>
          </p:cNvPr>
          <p:cNvCxnSpPr/>
          <p:nvPr/>
        </p:nvCxnSpPr>
        <p:spPr>
          <a:xfrm>
            <a:off x="820235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22">
            <a:extLst>
              <a:ext uri="{FF2B5EF4-FFF2-40B4-BE49-F238E27FC236}">
                <a16:creationId xmlns:a16="http://schemas.microsoft.com/office/drawing/2014/main" id="{BA40BD98-F227-43F6-9677-60386747CB49}"/>
              </a:ext>
            </a:extLst>
          </p:cNvPr>
          <p:cNvSpPr/>
          <p:nvPr/>
        </p:nvSpPr>
        <p:spPr bwMode="auto">
          <a:xfrm rot="826785">
            <a:off x="838404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A5A4B17-3C96-45DA-A730-30CDE550280D}"/>
              </a:ext>
            </a:extLst>
          </p:cNvPr>
          <p:cNvSpPr/>
          <p:nvPr/>
        </p:nvSpPr>
        <p:spPr bwMode="auto">
          <a:xfrm rot="20777785">
            <a:off x="1147326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4B900D-ABEE-41DE-B074-D92FFD349ED2}"/>
              </a:ext>
            </a:extLst>
          </p:cNvPr>
          <p:cNvSpPr/>
          <p:nvPr/>
        </p:nvSpPr>
        <p:spPr>
          <a:xfrm>
            <a:off x="878398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68" name="Trapezoid 67">
            <a:extLst>
              <a:ext uri="{FF2B5EF4-FFF2-40B4-BE49-F238E27FC236}">
                <a16:creationId xmlns:a16="http://schemas.microsoft.com/office/drawing/2014/main" id="{9702C8B9-AF1E-478B-B181-486FF500CE14}"/>
              </a:ext>
            </a:extLst>
          </p:cNvPr>
          <p:cNvSpPr/>
          <p:nvPr/>
        </p:nvSpPr>
        <p:spPr bwMode="auto">
          <a:xfrm rot="10800000">
            <a:off x="857416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26F0F8-CBBE-49F8-B287-A60FDBCB0BCD}"/>
              </a:ext>
            </a:extLst>
          </p:cNvPr>
          <p:cNvSpPr/>
          <p:nvPr/>
        </p:nvSpPr>
        <p:spPr>
          <a:xfrm>
            <a:off x="8983870" y="1329587"/>
            <a:ext cx="2249229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STAFF &amp; CONTRACTORS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378102-4203-4D64-BED7-CD1418CDC53B}"/>
              </a:ext>
            </a:extLst>
          </p:cNvPr>
          <p:cNvSpPr/>
          <p:nvPr/>
        </p:nvSpPr>
        <p:spPr>
          <a:xfrm>
            <a:off x="8317275" y="2113969"/>
            <a:ext cx="3559734" cy="415498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Never hire someone you cannot fire.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Relatives working for a business owner often do so for the fun, security and flexibility. When the business sells relatives working for the business often become a financial liability.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Consider outsourcing “relative” work 3-6 months prior to listing the business for sale.</a:t>
            </a:r>
          </a:p>
        </p:txBody>
      </p:sp>
    </p:spTree>
    <p:extLst>
      <p:ext uri="{BB962C8B-B14F-4D97-AF65-F5344CB8AC3E}">
        <p14:creationId xmlns:p14="http://schemas.microsoft.com/office/powerpoint/2010/main" val="276981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4. Documentation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12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726D-BF27-4156-B45B-DD6B1767EC24}"/>
              </a:ext>
            </a:extLst>
          </p:cNvPr>
          <p:cNvGrpSpPr/>
          <p:nvPr/>
        </p:nvGrpSpPr>
        <p:grpSpPr>
          <a:xfrm>
            <a:off x="10947400" y="86349"/>
            <a:ext cx="1134283" cy="761105"/>
            <a:chOff x="309717" y="1287601"/>
            <a:chExt cx="11572566" cy="511589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B791A-4921-4952-8021-57C348658EC6}"/>
                </a:ext>
              </a:extLst>
            </p:cNvPr>
            <p:cNvSpPr/>
            <p:nvPr/>
          </p:nvSpPr>
          <p:spPr>
            <a:xfrm>
              <a:off x="309717" y="1287601"/>
              <a:ext cx="11572566" cy="12279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88000" rtlCol="0" anchor="ctr"/>
            <a:lstStyle/>
            <a:p>
              <a:pPr algn="ctr"/>
              <a:endParaRPr lang="en-CA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E5A924-559B-483F-A521-8823460622B9}"/>
                </a:ext>
              </a:extLst>
            </p:cNvPr>
            <p:cNvSpPr/>
            <p:nvPr/>
          </p:nvSpPr>
          <p:spPr>
            <a:xfrm>
              <a:off x="635126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E1F342-F795-40D8-A63A-9D0BF9C7344A}"/>
                </a:ext>
              </a:extLst>
            </p:cNvPr>
            <p:cNvSpPr/>
            <p:nvPr/>
          </p:nvSpPr>
          <p:spPr>
            <a:xfrm>
              <a:off x="533506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F4D00-B864-42FF-ACF9-3E4A502B4E18}"/>
                </a:ext>
              </a:extLst>
            </p:cNvPr>
            <p:cNvSpPr/>
            <p:nvPr/>
          </p:nvSpPr>
          <p:spPr>
            <a:xfrm>
              <a:off x="533506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B1AD8-97B9-4F93-BCE0-6CBDA50F4D2B}"/>
                </a:ext>
              </a:extLst>
            </p:cNvPr>
            <p:cNvSpPr/>
            <p:nvPr/>
          </p:nvSpPr>
          <p:spPr>
            <a:xfrm>
              <a:off x="2879904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3AE43-CBFE-4F17-BCDE-05F497CA343F}"/>
                </a:ext>
              </a:extLst>
            </p:cNvPr>
            <p:cNvSpPr/>
            <p:nvPr/>
          </p:nvSpPr>
          <p:spPr>
            <a:xfrm>
              <a:off x="2778284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D7A86-DB7F-435E-AADB-E6FBE20EFDC9}"/>
                </a:ext>
              </a:extLst>
            </p:cNvPr>
            <p:cNvSpPr/>
            <p:nvPr/>
          </p:nvSpPr>
          <p:spPr>
            <a:xfrm>
              <a:off x="2778284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4F5B4B-79A5-4B3A-A5BC-20F284BDBE43}"/>
                </a:ext>
              </a:extLst>
            </p:cNvPr>
            <p:cNvSpPr/>
            <p:nvPr/>
          </p:nvSpPr>
          <p:spPr>
            <a:xfrm>
              <a:off x="5124683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A91FC-9338-452C-AE5D-BC49B26A0F69}"/>
                </a:ext>
              </a:extLst>
            </p:cNvPr>
            <p:cNvSpPr/>
            <p:nvPr/>
          </p:nvSpPr>
          <p:spPr>
            <a:xfrm>
              <a:off x="5023063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01318-5ADD-4508-83BF-EF6465EFA2DD}"/>
                </a:ext>
              </a:extLst>
            </p:cNvPr>
            <p:cNvSpPr/>
            <p:nvPr/>
          </p:nvSpPr>
          <p:spPr>
            <a:xfrm>
              <a:off x="5023063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672E83-7DC7-40F5-8D71-4CCE93AF4386}"/>
                </a:ext>
              </a:extLst>
            </p:cNvPr>
            <p:cNvSpPr/>
            <p:nvPr/>
          </p:nvSpPr>
          <p:spPr>
            <a:xfrm>
              <a:off x="7369462" y="2883985"/>
              <a:ext cx="1942632" cy="3206597"/>
            </a:xfrm>
            <a:prstGeom prst="rect">
              <a:avLst/>
            </a:prstGeom>
            <a:solidFill>
              <a:srgbClr val="2DA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130DE-3534-4262-9BD0-839F64553F76}"/>
                </a:ext>
              </a:extLst>
            </p:cNvPr>
            <p:cNvSpPr/>
            <p:nvPr/>
          </p:nvSpPr>
          <p:spPr>
            <a:xfrm>
              <a:off x="7267842" y="2571070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95B33-2DB1-450A-907D-72089C6ED9B1}"/>
                </a:ext>
              </a:extLst>
            </p:cNvPr>
            <p:cNvSpPr/>
            <p:nvPr/>
          </p:nvSpPr>
          <p:spPr>
            <a:xfrm>
              <a:off x="7267842" y="6146126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0623D8-BF6C-4FF8-91BF-2B3A318E773E}"/>
                </a:ext>
              </a:extLst>
            </p:cNvPr>
            <p:cNvSpPr/>
            <p:nvPr/>
          </p:nvSpPr>
          <p:spPr>
            <a:xfrm>
              <a:off x="961424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BDE6D2-8A7D-4688-AC2A-07600B2431A6}"/>
                </a:ext>
              </a:extLst>
            </p:cNvPr>
            <p:cNvSpPr/>
            <p:nvPr/>
          </p:nvSpPr>
          <p:spPr>
            <a:xfrm>
              <a:off x="951262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EFA17B-03FF-4914-8379-D17D955FF603}"/>
                </a:ext>
              </a:extLst>
            </p:cNvPr>
            <p:cNvSpPr/>
            <p:nvPr/>
          </p:nvSpPr>
          <p:spPr>
            <a:xfrm>
              <a:off x="951262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67CC8-5C99-487E-845A-7E915B782527}"/>
              </a:ext>
            </a:extLst>
          </p:cNvPr>
          <p:cNvSpPr/>
          <p:nvPr/>
        </p:nvSpPr>
        <p:spPr>
          <a:xfrm>
            <a:off x="208839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4BF8EC-33D2-47C2-8D2F-8F055990C6AE}"/>
              </a:ext>
            </a:extLst>
          </p:cNvPr>
          <p:cNvCxnSpPr/>
          <p:nvPr/>
        </p:nvCxnSpPr>
        <p:spPr>
          <a:xfrm>
            <a:off x="204456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22">
            <a:extLst>
              <a:ext uri="{FF2B5EF4-FFF2-40B4-BE49-F238E27FC236}">
                <a16:creationId xmlns:a16="http://schemas.microsoft.com/office/drawing/2014/main" id="{2FEF08E8-D1C8-45FE-A764-417CCECE8CB6}"/>
              </a:ext>
            </a:extLst>
          </p:cNvPr>
          <p:cNvSpPr/>
          <p:nvPr/>
        </p:nvSpPr>
        <p:spPr bwMode="auto">
          <a:xfrm rot="826785">
            <a:off x="386141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C2D6FEC-7A86-4AC4-B8D1-C21A03AF433D}"/>
              </a:ext>
            </a:extLst>
          </p:cNvPr>
          <p:cNvSpPr/>
          <p:nvPr/>
        </p:nvSpPr>
        <p:spPr bwMode="auto">
          <a:xfrm rot="20777785">
            <a:off x="3475367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623BBB-B208-44E9-9B2A-3E33D6A0DA38}"/>
              </a:ext>
            </a:extLst>
          </p:cNvPr>
          <p:cNvSpPr/>
          <p:nvPr/>
        </p:nvSpPr>
        <p:spPr>
          <a:xfrm>
            <a:off x="786083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CD43851A-E3BF-4C9B-A509-4B6E4742C39E}"/>
              </a:ext>
            </a:extLst>
          </p:cNvPr>
          <p:cNvSpPr/>
          <p:nvPr/>
        </p:nvSpPr>
        <p:spPr bwMode="auto">
          <a:xfrm rot="10800000">
            <a:off x="576263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9D302-5E6D-4DA7-91FC-081EA7880230}"/>
              </a:ext>
            </a:extLst>
          </p:cNvPr>
          <p:cNvSpPr/>
          <p:nvPr/>
        </p:nvSpPr>
        <p:spPr>
          <a:xfrm>
            <a:off x="985969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FINANCIALS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A97F2-F3E6-4FB6-9A46-A02A1C13BD77}"/>
              </a:ext>
            </a:extLst>
          </p:cNvPr>
          <p:cNvSpPr/>
          <p:nvPr/>
        </p:nvSpPr>
        <p:spPr>
          <a:xfrm>
            <a:off x="319374" y="2113969"/>
            <a:ext cx="3559734" cy="40780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Learn to properly use QuickBooks or </a:t>
            </a:r>
            <a:r>
              <a:rPr lang="en-IN" sz="1700" dirty="0" err="1">
                <a:solidFill>
                  <a:schemeClr val="accent4"/>
                </a:solidFill>
              </a:rPr>
              <a:t>Xero</a:t>
            </a:r>
            <a:r>
              <a:rPr lang="en-IN" sz="1700" dirty="0">
                <a:solidFill>
                  <a:schemeClr val="accent4"/>
                </a:solidFill>
              </a:rPr>
              <a:t>, or hire (outsource) someone to handle the bookkeeping.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Using excel may work for you, but when a broker needs a clean P&amp;L to determine the value range of your business, adjust COGS from cash to accrual, or a buyer or SBA lender asks for a balance sheet you’ll be out of luck, lose value and work 3x as hard scrambling to create one.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Clean financials instil confidence and bring more value.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43DD59-E8A9-4752-91ED-AC72A4C435DF}"/>
              </a:ext>
            </a:extLst>
          </p:cNvPr>
          <p:cNvSpPr/>
          <p:nvPr/>
        </p:nvSpPr>
        <p:spPr>
          <a:xfrm>
            <a:off x="420779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0480E4-4189-4AE5-BF37-CB413BDD60F0}"/>
              </a:ext>
            </a:extLst>
          </p:cNvPr>
          <p:cNvCxnSpPr/>
          <p:nvPr/>
        </p:nvCxnSpPr>
        <p:spPr>
          <a:xfrm>
            <a:off x="420340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2">
            <a:extLst>
              <a:ext uri="{FF2B5EF4-FFF2-40B4-BE49-F238E27FC236}">
                <a16:creationId xmlns:a16="http://schemas.microsoft.com/office/drawing/2014/main" id="{13A150FC-FE02-4700-8AE2-BF8BDC5145FC}"/>
              </a:ext>
            </a:extLst>
          </p:cNvPr>
          <p:cNvSpPr/>
          <p:nvPr/>
        </p:nvSpPr>
        <p:spPr bwMode="auto">
          <a:xfrm rot="826785">
            <a:off x="438509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8176D7A-99F0-4547-93AD-75158AE72310}"/>
              </a:ext>
            </a:extLst>
          </p:cNvPr>
          <p:cNvSpPr/>
          <p:nvPr/>
        </p:nvSpPr>
        <p:spPr bwMode="auto">
          <a:xfrm rot="20777785">
            <a:off x="747431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80E73E-EBF1-4B0E-9220-BD8EDB8AF349}"/>
              </a:ext>
            </a:extLst>
          </p:cNvPr>
          <p:cNvSpPr/>
          <p:nvPr/>
        </p:nvSpPr>
        <p:spPr>
          <a:xfrm>
            <a:off x="478503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59" name="Trapezoid 58">
            <a:extLst>
              <a:ext uri="{FF2B5EF4-FFF2-40B4-BE49-F238E27FC236}">
                <a16:creationId xmlns:a16="http://schemas.microsoft.com/office/drawing/2014/main" id="{5D90EF88-F48C-40E9-AC0E-AA9F5336D692}"/>
              </a:ext>
            </a:extLst>
          </p:cNvPr>
          <p:cNvSpPr/>
          <p:nvPr/>
        </p:nvSpPr>
        <p:spPr bwMode="auto">
          <a:xfrm rot="10800000">
            <a:off x="457521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AD9BD0-C5DB-4F91-A57D-7CE802D4739D}"/>
              </a:ext>
            </a:extLst>
          </p:cNvPr>
          <p:cNvSpPr/>
          <p:nvPr/>
        </p:nvSpPr>
        <p:spPr>
          <a:xfrm>
            <a:off x="4984920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METRICS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AA3AD8-8B5D-473F-A253-4ACF80995CEA}"/>
              </a:ext>
            </a:extLst>
          </p:cNvPr>
          <p:cNvSpPr/>
          <p:nvPr/>
        </p:nvSpPr>
        <p:spPr>
          <a:xfrm>
            <a:off x="4318325" y="2113969"/>
            <a:ext cx="3559734" cy="38164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Metrics help buyers / investors understand what they can invest in growing the business and what their ROI will be.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Knowing your metrics shows how knowledgeable you are and how solid of a business you have likely built.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Average cost to acquire a customer, lifetime value, repeat order rate, recurring revenue percentage, revenue by SKU, B2B vs. B2C, and a host of other possible figures.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B669-8608-4FF6-B793-A3BE330B470D}"/>
              </a:ext>
            </a:extLst>
          </p:cNvPr>
          <p:cNvSpPr/>
          <p:nvPr/>
        </p:nvSpPr>
        <p:spPr>
          <a:xfrm>
            <a:off x="820674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EEF2E6-8773-4A6C-95BD-E6B5AA1F3998}"/>
              </a:ext>
            </a:extLst>
          </p:cNvPr>
          <p:cNvCxnSpPr/>
          <p:nvPr/>
        </p:nvCxnSpPr>
        <p:spPr>
          <a:xfrm>
            <a:off x="820235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22">
            <a:extLst>
              <a:ext uri="{FF2B5EF4-FFF2-40B4-BE49-F238E27FC236}">
                <a16:creationId xmlns:a16="http://schemas.microsoft.com/office/drawing/2014/main" id="{BA40BD98-F227-43F6-9677-60386747CB49}"/>
              </a:ext>
            </a:extLst>
          </p:cNvPr>
          <p:cNvSpPr/>
          <p:nvPr/>
        </p:nvSpPr>
        <p:spPr bwMode="auto">
          <a:xfrm rot="826785">
            <a:off x="838404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A5A4B17-3C96-45DA-A730-30CDE550280D}"/>
              </a:ext>
            </a:extLst>
          </p:cNvPr>
          <p:cNvSpPr/>
          <p:nvPr/>
        </p:nvSpPr>
        <p:spPr bwMode="auto">
          <a:xfrm rot="20777785">
            <a:off x="1147326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4B900D-ABEE-41DE-B074-D92FFD349ED2}"/>
              </a:ext>
            </a:extLst>
          </p:cNvPr>
          <p:cNvSpPr/>
          <p:nvPr/>
        </p:nvSpPr>
        <p:spPr>
          <a:xfrm>
            <a:off x="878398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68" name="Trapezoid 67">
            <a:extLst>
              <a:ext uri="{FF2B5EF4-FFF2-40B4-BE49-F238E27FC236}">
                <a16:creationId xmlns:a16="http://schemas.microsoft.com/office/drawing/2014/main" id="{9702C8B9-AF1E-478B-B181-486FF500CE14}"/>
              </a:ext>
            </a:extLst>
          </p:cNvPr>
          <p:cNvSpPr/>
          <p:nvPr/>
        </p:nvSpPr>
        <p:spPr bwMode="auto">
          <a:xfrm rot="10800000">
            <a:off x="857416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26F0F8-CBBE-49F8-B287-A60FDBCB0BCD}"/>
              </a:ext>
            </a:extLst>
          </p:cNvPr>
          <p:cNvSpPr/>
          <p:nvPr/>
        </p:nvSpPr>
        <p:spPr>
          <a:xfrm>
            <a:off x="8983870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SOPs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378102-4203-4D64-BED7-CD1418CDC53B}"/>
              </a:ext>
            </a:extLst>
          </p:cNvPr>
          <p:cNvSpPr/>
          <p:nvPr/>
        </p:nvSpPr>
        <p:spPr>
          <a:xfrm>
            <a:off x="8317275" y="2113969"/>
            <a:ext cx="3559734" cy="29546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When you create </a:t>
            </a:r>
            <a:r>
              <a:rPr lang="en-IN" sz="1700" u="sng" dirty="0">
                <a:solidFill>
                  <a:schemeClr val="accent4"/>
                </a:solidFill>
              </a:rPr>
              <a:t>SOPs</a:t>
            </a:r>
            <a:r>
              <a:rPr lang="en-IN" sz="1700" dirty="0">
                <a:solidFill>
                  <a:schemeClr val="accent4"/>
                </a:solidFill>
              </a:rPr>
              <a:t> it helps the buyer understand that you have a </a:t>
            </a:r>
            <a:r>
              <a:rPr lang="en-IN" sz="1700" u="sng" dirty="0">
                <a:solidFill>
                  <a:schemeClr val="accent4"/>
                </a:solidFill>
              </a:rPr>
              <a:t>well documented</a:t>
            </a:r>
            <a:r>
              <a:rPr lang="en-IN" sz="1700" dirty="0">
                <a:solidFill>
                  <a:schemeClr val="accent4"/>
                </a:solidFill>
              </a:rPr>
              <a:t>, transferable business model that will grow in the future with fewer headaches and less risk.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schemeClr val="accent4"/>
                </a:solidFill>
              </a:rPr>
              <a:t>SOPs also reduce the workload of the owner. All buyers look closely at the workload of an online business. Many are buying lifestyle investments, not jobs.</a:t>
            </a:r>
          </a:p>
        </p:txBody>
      </p:sp>
    </p:spTree>
    <p:extLst>
      <p:ext uri="{BB962C8B-B14F-4D97-AF65-F5344CB8AC3E}">
        <p14:creationId xmlns:p14="http://schemas.microsoft.com/office/powerpoint/2010/main" val="397968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8"/>
            <a:ext cx="11615765" cy="553998"/>
          </a:xfrm>
        </p:spPr>
        <p:txBody>
          <a:bodyPr/>
          <a:lstStyle/>
          <a:p>
            <a:r>
              <a:rPr lang="en-IN" b="1" dirty="0"/>
              <a:t>5. Planning: Plan to sell, don’t “decide” to sell.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13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726D-BF27-4156-B45B-DD6B1767EC24}"/>
              </a:ext>
            </a:extLst>
          </p:cNvPr>
          <p:cNvGrpSpPr/>
          <p:nvPr/>
        </p:nvGrpSpPr>
        <p:grpSpPr>
          <a:xfrm>
            <a:off x="10947400" y="86349"/>
            <a:ext cx="1134283" cy="761105"/>
            <a:chOff x="309717" y="1287601"/>
            <a:chExt cx="11572566" cy="511589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B791A-4921-4952-8021-57C348658EC6}"/>
                </a:ext>
              </a:extLst>
            </p:cNvPr>
            <p:cNvSpPr/>
            <p:nvPr/>
          </p:nvSpPr>
          <p:spPr>
            <a:xfrm>
              <a:off x="309717" y="1287601"/>
              <a:ext cx="11572566" cy="12279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88000" rtlCol="0" anchor="ctr"/>
            <a:lstStyle/>
            <a:p>
              <a:pPr algn="ctr"/>
              <a:endParaRPr lang="en-CA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E5A924-559B-483F-A521-8823460622B9}"/>
                </a:ext>
              </a:extLst>
            </p:cNvPr>
            <p:cNvSpPr/>
            <p:nvPr/>
          </p:nvSpPr>
          <p:spPr>
            <a:xfrm>
              <a:off x="635126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E1F342-F795-40D8-A63A-9D0BF9C7344A}"/>
                </a:ext>
              </a:extLst>
            </p:cNvPr>
            <p:cNvSpPr/>
            <p:nvPr/>
          </p:nvSpPr>
          <p:spPr>
            <a:xfrm>
              <a:off x="533506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F4D00-B864-42FF-ACF9-3E4A502B4E18}"/>
                </a:ext>
              </a:extLst>
            </p:cNvPr>
            <p:cNvSpPr/>
            <p:nvPr/>
          </p:nvSpPr>
          <p:spPr>
            <a:xfrm>
              <a:off x="533506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B1AD8-97B9-4F93-BCE0-6CBDA50F4D2B}"/>
                </a:ext>
              </a:extLst>
            </p:cNvPr>
            <p:cNvSpPr/>
            <p:nvPr/>
          </p:nvSpPr>
          <p:spPr>
            <a:xfrm>
              <a:off x="2879904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3AE43-CBFE-4F17-BCDE-05F497CA343F}"/>
                </a:ext>
              </a:extLst>
            </p:cNvPr>
            <p:cNvSpPr/>
            <p:nvPr/>
          </p:nvSpPr>
          <p:spPr>
            <a:xfrm>
              <a:off x="2778284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D7A86-DB7F-435E-AADB-E6FBE20EFDC9}"/>
                </a:ext>
              </a:extLst>
            </p:cNvPr>
            <p:cNvSpPr/>
            <p:nvPr/>
          </p:nvSpPr>
          <p:spPr>
            <a:xfrm>
              <a:off x="2778284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4F5B4B-79A5-4B3A-A5BC-20F284BDBE43}"/>
                </a:ext>
              </a:extLst>
            </p:cNvPr>
            <p:cNvSpPr/>
            <p:nvPr/>
          </p:nvSpPr>
          <p:spPr>
            <a:xfrm>
              <a:off x="5124683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A91FC-9338-452C-AE5D-BC49B26A0F69}"/>
                </a:ext>
              </a:extLst>
            </p:cNvPr>
            <p:cNvSpPr/>
            <p:nvPr/>
          </p:nvSpPr>
          <p:spPr>
            <a:xfrm>
              <a:off x="5023063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01318-5ADD-4508-83BF-EF6465EFA2DD}"/>
                </a:ext>
              </a:extLst>
            </p:cNvPr>
            <p:cNvSpPr/>
            <p:nvPr/>
          </p:nvSpPr>
          <p:spPr>
            <a:xfrm>
              <a:off x="5023063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672E83-7DC7-40F5-8D71-4CCE93AF4386}"/>
                </a:ext>
              </a:extLst>
            </p:cNvPr>
            <p:cNvSpPr/>
            <p:nvPr/>
          </p:nvSpPr>
          <p:spPr>
            <a:xfrm>
              <a:off x="736946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130DE-3534-4262-9BD0-839F64553F76}"/>
                </a:ext>
              </a:extLst>
            </p:cNvPr>
            <p:cNvSpPr/>
            <p:nvPr/>
          </p:nvSpPr>
          <p:spPr>
            <a:xfrm>
              <a:off x="726784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95B33-2DB1-450A-907D-72089C6ED9B1}"/>
                </a:ext>
              </a:extLst>
            </p:cNvPr>
            <p:cNvSpPr/>
            <p:nvPr/>
          </p:nvSpPr>
          <p:spPr>
            <a:xfrm>
              <a:off x="726784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0623D8-BF6C-4FF8-91BF-2B3A318E773E}"/>
                </a:ext>
              </a:extLst>
            </p:cNvPr>
            <p:cNvSpPr/>
            <p:nvPr/>
          </p:nvSpPr>
          <p:spPr>
            <a:xfrm>
              <a:off x="9614242" y="2883985"/>
              <a:ext cx="1942632" cy="3206597"/>
            </a:xfrm>
            <a:prstGeom prst="rect">
              <a:avLst/>
            </a:prstGeom>
            <a:solidFill>
              <a:srgbClr val="2DA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BDE6D2-8A7D-4688-AC2A-07600B2431A6}"/>
                </a:ext>
              </a:extLst>
            </p:cNvPr>
            <p:cNvSpPr/>
            <p:nvPr/>
          </p:nvSpPr>
          <p:spPr>
            <a:xfrm>
              <a:off x="9512622" y="2571070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EFA17B-03FF-4914-8379-D17D955FF603}"/>
                </a:ext>
              </a:extLst>
            </p:cNvPr>
            <p:cNvSpPr/>
            <p:nvPr/>
          </p:nvSpPr>
          <p:spPr>
            <a:xfrm>
              <a:off x="9512622" y="6146126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67CC8-5C99-487E-845A-7E915B782527}"/>
              </a:ext>
            </a:extLst>
          </p:cNvPr>
          <p:cNvSpPr/>
          <p:nvPr/>
        </p:nvSpPr>
        <p:spPr>
          <a:xfrm>
            <a:off x="248478" y="1253478"/>
            <a:ext cx="11695044" cy="48991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A97F2-F3E6-4FB6-9A46-A02A1C13BD77}"/>
              </a:ext>
            </a:extLst>
          </p:cNvPr>
          <p:cNvSpPr/>
          <p:nvPr/>
        </p:nvSpPr>
        <p:spPr>
          <a:xfrm>
            <a:off x="382788" y="1350461"/>
            <a:ext cx="11426424" cy="44012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IN" b="1" dirty="0">
                <a:solidFill>
                  <a:schemeClr val="accent1"/>
                </a:solidFill>
              </a:rPr>
              <a:t>Planning in advance of a sale will help you build a more valuable business. Here are a few things QLB Clients have done to increase the value of their businesses without producing more sales. </a:t>
            </a:r>
            <a:endParaRPr lang="en-IN" sz="1700" b="1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Review all SKUs for profitability. Renegotiate weak ones, discontinue unprofitable ones.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Optimize PPC and cull losing keywords.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Multiple manufacturers? Consolidate shipping from two manufacturers into one container.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Ship via freight/sea. Not via air &amp; never run out of inventory. Ever.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Get relationships in writing. Formal contracts if possible, a written understanding at least.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Set up SOPs for daily tasks for yourself and contractors. This will instil confidence in buyers and make the transition easier.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Use QuickBooks or </a:t>
            </a:r>
            <a:r>
              <a:rPr lang="en-IN" sz="1500" dirty="0" err="1">
                <a:solidFill>
                  <a:schemeClr val="accent4"/>
                </a:solidFill>
              </a:rPr>
              <a:t>Xero</a:t>
            </a:r>
            <a:r>
              <a:rPr lang="en-IN" sz="1500" dirty="0">
                <a:solidFill>
                  <a:schemeClr val="accent4"/>
                </a:solidFill>
              </a:rPr>
              <a:t> for bookkeeping. Fire the in house bookkeeper &amp; hire a remote one @ ½ the cost.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Flip cash accounting to accrual in your accounting software, or track beginning, ending and inventory purchases on a monthly basis in a separate excel file.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Fire relatives or inefficient staff and outsource remotely @ ⅓ the cost and replace lifestyle expenses with work. (i.e. You hired 6 customer service people because you don't want to do any…replace one and do some on your own).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Keep running the business as if you plan to keep it for the next five years (with a few minor tweaks).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IN" sz="1500" dirty="0">
                <a:solidFill>
                  <a:schemeClr val="accent4"/>
                </a:solidFill>
              </a:rPr>
              <a:t>Review QLB &amp; Catching Clouds Closing Down Checklist </a:t>
            </a:r>
            <a:r>
              <a:rPr lang="en-IN" sz="1500" dirty="0">
                <a:solidFill>
                  <a:schemeClr val="accent4"/>
                </a:solidFill>
                <a:hlinkClick r:id="rId6"/>
              </a:rPr>
              <a:t>HERE</a:t>
            </a:r>
            <a:endParaRPr lang="en-IN" sz="1500" dirty="0">
              <a:solidFill>
                <a:schemeClr val="accent4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FF9116-158B-4439-A8AF-93C63CBDA59B}"/>
              </a:ext>
            </a:extLst>
          </p:cNvPr>
          <p:cNvSpPr/>
          <p:nvPr/>
        </p:nvSpPr>
        <p:spPr>
          <a:xfrm>
            <a:off x="1072629" y="5872438"/>
            <a:ext cx="10046743" cy="52472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Every $100,000 saved through the ideas above could add $250,000-$350,000 to your final list price</a:t>
            </a:r>
          </a:p>
        </p:txBody>
      </p:sp>
    </p:spTree>
    <p:extLst>
      <p:ext uri="{BB962C8B-B14F-4D97-AF65-F5344CB8AC3E}">
        <p14:creationId xmlns:p14="http://schemas.microsoft.com/office/powerpoint/2010/main" val="347891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Web Based Business Valuation Formula</a:t>
            </a:r>
            <a:endParaRPr lang="en-IN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177447-682A-4C21-8EAB-B696279D1568}"/>
              </a:ext>
            </a:extLst>
          </p:cNvPr>
          <p:cNvSpPr/>
          <p:nvPr/>
        </p:nvSpPr>
        <p:spPr>
          <a:xfrm>
            <a:off x="315197" y="1177708"/>
            <a:ext cx="3260749" cy="1832192"/>
          </a:xfrm>
          <a:prstGeom prst="round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Trailing 12 Months Seller’s Discretionary Earnings (SDE)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C4BCF5-C06A-4F7C-A52C-91739C70B039}"/>
              </a:ext>
            </a:extLst>
          </p:cNvPr>
          <p:cNvSpPr/>
          <p:nvPr/>
        </p:nvSpPr>
        <p:spPr>
          <a:xfrm>
            <a:off x="4465625" y="1177708"/>
            <a:ext cx="3260749" cy="1832192"/>
          </a:xfrm>
          <a:prstGeom prst="round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9448F5-9826-4D1D-AFAE-6A377373237B}"/>
              </a:ext>
            </a:extLst>
          </p:cNvPr>
          <p:cNvSpPr/>
          <p:nvPr/>
        </p:nvSpPr>
        <p:spPr>
          <a:xfrm>
            <a:off x="8616055" y="1177708"/>
            <a:ext cx="3260749" cy="1832192"/>
          </a:xfrm>
          <a:prstGeom prst="round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List Price</a:t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Plus the landed cost of 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good, saleable inventory 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on hand at closing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9C405F-73E1-4A3C-81BD-53D9BF32DDA6}"/>
              </a:ext>
            </a:extLst>
          </p:cNvPr>
          <p:cNvCxnSpPr/>
          <p:nvPr/>
        </p:nvCxnSpPr>
        <p:spPr>
          <a:xfrm>
            <a:off x="8766529" y="1903277"/>
            <a:ext cx="2897491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Sign 13">
            <a:extLst>
              <a:ext uri="{FF2B5EF4-FFF2-40B4-BE49-F238E27FC236}">
                <a16:creationId xmlns:a16="http://schemas.microsoft.com/office/drawing/2014/main" id="{A1759F85-E953-456D-A14F-9A270E9F36F1}"/>
              </a:ext>
            </a:extLst>
          </p:cNvPr>
          <p:cNvSpPr/>
          <p:nvPr/>
        </p:nvSpPr>
        <p:spPr>
          <a:xfrm rot="2566296">
            <a:off x="3728685" y="1903277"/>
            <a:ext cx="584200" cy="584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FA960BA8-2801-463E-99C5-A064785A7CBB}"/>
              </a:ext>
            </a:extLst>
          </p:cNvPr>
          <p:cNvSpPr/>
          <p:nvPr/>
        </p:nvSpPr>
        <p:spPr>
          <a:xfrm>
            <a:off x="7879113" y="1903277"/>
            <a:ext cx="584200" cy="584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D3D87E-13AF-45FA-A98D-D6B4051977C2}"/>
              </a:ext>
            </a:extLst>
          </p:cNvPr>
          <p:cNvSpPr/>
          <p:nvPr/>
        </p:nvSpPr>
        <p:spPr>
          <a:xfrm>
            <a:off x="573971" y="3667125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$300,000 (SDE)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54F326-A954-4DB7-A0A5-4FDE96931863}"/>
              </a:ext>
            </a:extLst>
          </p:cNvPr>
          <p:cNvSpPr/>
          <p:nvPr/>
        </p:nvSpPr>
        <p:spPr>
          <a:xfrm>
            <a:off x="4724399" y="3667125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3 (Multiple)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774294-F68F-409B-A2FD-973D791AF283}"/>
              </a:ext>
            </a:extLst>
          </p:cNvPr>
          <p:cNvSpPr/>
          <p:nvPr/>
        </p:nvSpPr>
        <p:spPr>
          <a:xfrm>
            <a:off x="8874829" y="3667125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$900,000</a:t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Plus the landed cost of 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good, saleable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inventory on hand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at closing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B93A69-EC81-460E-A2E2-47AAE61782E0}"/>
              </a:ext>
            </a:extLst>
          </p:cNvPr>
          <p:cNvCxnSpPr/>
          <p:nvPr/>
        </p:nvCxnSpPr>
        <p:spPr>
          <a:xfrm>
            <a:off x="9255458" y="4806038"/>
            <a:ext cx="20658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us Sign 19">
            <a:extLst>
              <a:ext uri="{FF2B5EF4-FFF2-40B4-BE49-F238E27FC236}">
                <a16:creationId xmlns:a16="http://schemas.microsoft.com/office/drawing/2014/main" id="{407482A3-153D-4952-83A9-0D32616BBC12}"/>
              </a:ext>
            </a:extLst>
          </p:cNvPr>
          <p:cNvSpPr/>
          <p:nvPr/>
        </p:nvSpPr>
        <p:spPr>
          <a:xfrm rot="2703492">
            <a:off x="3728685" y="4746625"/>
            <a:ext cx="584200" cy="584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53FCC138-C1CD-4C98-8240-F68C96AE3418}"/>
              </a:ext>
            </a:extLst>
          </p:cNvPr>
          <p:cNvSpPr/>
          <p:nvPr/>
        </p:nvSpPr>
        <p:spPr>
          <a:xfrm>
            <a:off x="7879113" y="4746625"/>
            <a:ext cx="584200" cy="584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2</a:t>
            </a:fld>
            <a:endParaRPr lang="en-IN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E501F1-088B-498D-A36C-691058602918}"/>
              </a:ext>
            </a:extLst>
          </p:cNvPr>
          <p:cNvSpPr/>
          <p:nvPr/>
        </p:nvSpPr>
        <p:spPr>
          <a:xfrm>
            <a:off x="288118" y="3141114"/>
            <a:ext cx="11588686" cy="39479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499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355013"/>
            <a:ext cx="11615765" cy="492443"/>
          </a:xfrm>
        </p:spPr>
        <p:txBody>
          <a:bodyPr/>
          <a:lstStyle/>
          <a:p>
            <a:r>
              <a:rPr lang="en-IN" sz="3200" b="1" dirty="0"/>
              <a:t>How to Calculate Seller’s Discretionary Earnings (SDE)</a:t>
            </a:r>
            <a:endParaRPr lang="en-IN" sz="3200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3</a:t>
            </a:fld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CE5769-7614-48B5-91D5-3D2DB66DB9A2}"/>
              </a:ext>
            </a:extLst>
          </p:cNvPr>
          <p:cNvSpPr/>
          <p:nvPr/>
        </p:nvSpPr>
        <p:spPr>
          <a:xfrm>
            <a:off x="8588975" y="2068809"/>
            <a:ext cx="3314908" cy="3314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SDE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9A0968-C38A-47C5-8F28-9B7F1F486EFD}"/>
              </a:ext>
            </a:extLst>
          </p:cNvPr>
          <p:cNvSpPr/>
          <p:nvPr/>
        </p:nvSpPr>
        <p:spPr>
          <a:xfrm>
            <a:off x="288117" y="2068809"/>
            <a:ext cx="3314908" cy="3314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Net Income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834A49-0403-4F19-93B4-C84DEC131137}"/>
              </a:ext>
            </a:extLst>
          </p:cNvPr>
          <p:cNvSpPr/>
          <p:nvPr/>
        </p:nvSpPr>
        <p:spPr>
          <a:xfrm>
            <a:off x="4438543" y="2068809"/>
            <a:ext cx="3314908" cy="3314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Add Backs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5AD8098D-E1C8-4ED2-A884-A6F07B763862}"/>
              </a:ext>
            </a:extLst>
          </p:cNvPr>
          <p:cNvSpPr/>
          <p:nvPr/>
        </p:nvSpPr>
        <p:spPr>
          <a:xfrm>
            <a:off x="3728687" y="3429000"/>
            <a:ext cx="584200" cy="584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id="{637CF3DC-62D8-4AC1-9091-21FACE328604}"/>
              </a:ext>
            </a:extLst>
          </p:cNvPr>
          <p:cNvSpPr/>
          <p:nvPr/>
        </p:nvSpPr>
        <p:spPr>
          <a:xfrm>
            <a:off x="7879113" y="3429000"/>
            <a:ext cx="584200" cy="584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68729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Value Ranges for a Physical Products Business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4</a:t>
            </a:fld>
            <a:endParaRPr lang="en-IN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BF097629-CD86-4F02-BB0E-D1FA91D24963}"/>
              </a:ext>
            </a:extLst>
          </p:cNvPr>
          <p:cNvSpPr/>
          <p:nvPr/>
        </p:nvSpPr>
        <p:spPr>
          <a:xfrm>
            <a:off x="2796423" y="1214037"/>
            <a:ext cx="2448726" cy="2448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N" sz="2400" dirty="0"/>
              <a:t>SDE Less</a:t>
            </a:r>
            <a:br>
              <a:rPr lang="en-IN" sz="2400" dirty="0"/>
            </a:br>
            <a:r>
              <a:rPr lang="en-IN" sz="2400" dirty="0"/>
              <a:t>Than $700,000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6C1748DC-EF9F-429E-8B1C-32D98ADCB94E}"/>
              </a:ext>
            </a:extLst>
          </p:cNvPr>
          <p:cNvSpPr/>
          <p:nvPr/>
        </p:nvSpPr>
        <p:spPr>
          <a:xfrm>
            <a:off x="6946851" y="1214037"/>
            <a:ext cx="2448726" cy="24487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dirty="0"/>
              <a:t>1.5-3.5x +/-</a:t>
            </a:r>
            <a:endParaRPr lang="en-IN" sz="2400" b="1" dirty="0"/>
          </a:p>
        </p:txBody>
      </p:sp>
      <p:sp>
        <p:nvSpPr>
          <p:cNvPr id="157" name="Equals 156">
            <a:extLst>
              <a:ext uri="{FF2B5EF4-FFF2-40B4-BE49-F238E27FC236}">
                <a16:creationId xmlns:a16="http://schemas.microsoft.com/office/drawing/2014/main" id="{FDDEA53C-3BCF-4938-B9CE-F468DF0A3507}"/>
              </a:ext>
            </a:extLst>
          </p:cNvPr>
          <p:cNvSpPr/>
          <p:nvPr/>
        </p:nvSpPr>
        <p:spPr>
          <a:xfrm>
            <a:off x="5803900" y="2146300"/>
            <a:ext cx="584200" cy="584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8F05B69-81D2-4E05-9644-33519B29C2AE}"/>
              </a:ext>
            </a:extLst>
          </p:cNvPr>
          <p:cNvSpPr/>
          <p:nvPr/>
        </p:nvSpPr>
        <p:spPr>
          <a:xfrm>
            <a:off x="2796423" y="3893737"/>
            <a:ext cx="2448726" cy="2448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N" sz="2400" dirty="0"/>
              <a:t>SDE Greater</a:t>
            </a:r>
            <a:br>
              <a:rPr lang="en-IN" sz="2400" dirty="0"/>
            </a:br>
            <a:r>
              <a:rPr lang="en-IN" sz="2400" dirty="0"/>
              <a:t>Than $700,000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E804722-0C11-4C7E-93F4-7364DA363028}"/>
              </a:ext>
            </a:extLst>
          </p:cNvPr>
          <p:cNvSpPr/>
          <p:nvPr/>
        </p:nvSpPr>
        <p:spPr>
          <a:xfrm>
            <a:off x="6946851" y="3893737"/>
            <a:ext cx="2448726" cy="24487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dirty="0"/>
              <a:t>3.5-5x +/-</a:t>
            </a:r>
            <a:endParaRPr lang="en-IN" sz="2400" b="1" dirty="0"/>
          </a:p>
        </p:txBody>
      </p:sp>
      <p:sp>
        <p:nvSpPr>
          <p:cNvPr id="161" name="Equals 160">
            <a:extLst>
              <a:ext uri="{FF2B5EF4-FFF2-40B4-BE49-F238E27FC236}">
                <a16:creationId xmlns:a16="http://schemas.microsoft.com/office/drawing/2014/main" id="{C8FFE7B8-C9DF-4CD8-B321-2DD7BC0DDBD3}"/>
              </a:ext>
            </a:extLst>
          </p:cNvPr>
          <p:cNvSpPr/>
          <p:nvPr/>
        </p:nvSpPr>
        <p:spPr>
          <a:xfrm>
            <a:off x="5803900" y="4826000"/>
            <a:ext cx="584200" cy="584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11609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99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FC89750-1176-4066-BBEA-37B08EF50FD1}"/>
              </a:ext>
            </a:extLst>
          </p:cNvPr>
          <p:cNvGrpSpPr/>
          <p:nvPr/>
        </p:nvGrpSpPr>
        <p:grpSpPr>
          <a:xfrm>
            <a:off x="3170891" y="3664356"/>
            <a:ext cx="8732992" cy="198000"/>
            <a:chOff x="15609705" y="3786537"/>
            <a:chExt cx="8820323" cy="379258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A88FD79-CD96-4F88-8B8F-4CA96F331FC4}"/>
                </a:ext>
              </a:extLst>
            </p:cNvPr>
            <p:cNvSpPr/>
            <p:nvPr/>
          </p:nvSpPr>
          <p:spPr>
            <a:xfrm>
              <a:off x="15609705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31,497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47AD208-C9C3-470D-A552-76B0B562A4D2}"/>
                </a:ext>
              </a:extLst>
            </p:cNvPr>
            <p:cNvSpPr/>
            <p:nvPr/>
          </p:nvSpPr>
          <p:spPr>
            <a:xfrm>
              <a:off x="16290258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44,574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5F3F82B-F8A7-4A38-8B4F-A49B5BB66654}"/>
                </a:ext>
              </a:extLst>
            </p:cNvPr>
            <p:cNvSpPr/>
            <p:nvPr/>
          </p:nvSpPr>
          <p:spPr>
            <a:xfrm>
              <a:off x="16970811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19,837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5EAA6F0-0FED-4DFB-BABF-94A26F2FD635}"/>
                </a:ext>
              </a:extLst>
            </p:cNvPr>
            <p:cNvSpPr/>
            <p:nvPr/>
          </p:nvSpPr>
          <p:spPr>
            <a:xfrm>
              <a:off x="17651364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46,572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A724073-5546-4D1A-B24C-812748161BD7}"/>
                </a:ext>
              </a:extLst>
            </p:cNvPr>
            <p:cNvSpPr/>
            <p:nvPr/>
          </p:nvSpPr>
          <p:spPr>
            <a:xfrm>
              <a:off x="18331917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47,276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284CAA2-A0C0-4769-977C-FFE4663EEE0E}"/>
                </a:ext>
              </a:extLst>
            </p:cNvPr>
            <p:cNvSpPr/>
            <p:nvPr/>
          </p:nvSpPr>
          <p:spPr>
            <a:xfrm>
              <a:off x="19012470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6,601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B210384-D46B-4DF1-A376-1F687EA5EFCC}"/>
                </a:ext>
              </a:extLst>
            </p:cNvPr>
            <p:cNvSpPr/>
            <p:nvPr/>
          </p:nvSpPr>
          <p:spPr>
            <a:xfrm>
              <a:off x="19693023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2,365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26E11D4-7C88-4672-BFB8-D2A633352BA8}"/>
                </a:ext>
              </a:extLst>
            </p:cNvPr>
            <p:cNvSpPr/>
            <p:nvPr/>
          </p:nvSpPr>
          <p:spPr>
            <a:xfrm>
              <a:off x="20373576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63,994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E87D2E5-908D-4558-8920-5A298DB3F4CA}"/>
                </a:ext>
              </a:extLst>
            </p:cNvPr>
            <p:cNvSpPr/>
            <p:nvPr/>
          </p:nvSpPr>
          <p:spPr>
            <a:xfrm>
              <a:off x="21054129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42,477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5C13EEE-ABA7-4CE0-8BBD-23D86CA665F9}"/>
                </a:ext>
              </a:extLst>
            </p:cNvPr>
            <p:cNvSpPr/>
            <p:nvPr/>
          </p:nvSpPr>
          <p:spPr>
            <a:xfrm>
              <a:off x="21734682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56,433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8BF2563-FBB3-4CA0-B828-35B12E497614}"/>
                </a:ext>
              </a:extLst>
            </p:cNvPr>
            <p:cNvSpPr/>
            <p:nvPr/>
          </p:nvSpPr>
          <p:spPr>
            <a:xfrm>
              <a:off x="22415235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103,452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892BD1C-319F-4B7C-BA18-5A5A6424993B}"/>
                </a:ext>
              </a:extLst>
            </p:cNvPr>
            <p:cNvSpPr/>
            <p:nvPr/>
          </p:nvSpPr>
          <p:spPr>
            <a:xfrm>
              <a:off x="23095788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102,945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46C79B2-5F58-41F5-B80F-9BEF0E807A08}"/>
                </a:ext>
              </a:extLst>
            </p:cNvPr>
            <p:cNvSpPr/>
            <p:nvPr/>
          </p:nvSpPr>
          <p:spPr>
            <a:xfrm>
              <a:off x="23776337" y="3786537"/>
              <a:ext cx="653691" cy="379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568,023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Trailing 12 Month P&amp;L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5</a:t>
            </a:fld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3F3F9-6F30-4627-BAC1-17C920FCA5CB}"/>
              </a:ext>
            </a:extLst>
          </p:cNvPr>
          <p:cNvGrpSpPr/>
          <p:nvPr/>
        </p:nvGrpSpPr>
        <p:grpSpPr>
          <a:xfrm>
            <a:off x="116531" y="1099492"/>
            <a:ext cx="11787352" cy="2762384"/>
            <a:chOff x="116531" y="1099492"/>
            <a:chExt cx="11787352" cy="276238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37D49A1-1010-4EB3-BE49-8CFCD1441DCF}"/>
                </a:ext>
              </a:extLst>
            </p:cNvPr>
            <p:cNvSpPr/>
            <p:nvPr/>
          </p:nvSpPr>
          <p:spPr>
            <a:xfrm>
              <a:off x="116531" y="3664356"/>
              <a:ext cx="3027763" cy="197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Gross Profit</a:t>
              </a: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6BB2230-6A6D-4B2E-B4E8-AB5A76768020}"/>
                </a:ext>
              </a:extLst>
            </p:cNvPr>
            <p:cNvGrpSpPr/>
            <p:nvPr/>
          </p:nvGrpSpPr>
          <p:grpSpPr>
            <a:xfrm>
              <a:off x="3170890" y="3241468"/>
              <a:ext cx="8732993" cy="199191"/>
              <a:chOff x="15807390" y="3586179"/>
              <a:chExt cx="8732993" cy="151200"/>
            </a:xfrm>
          </p:grpSpPr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3CDE22D1-3DC4-429E-8095-C3B33744D2B3}"/>
                  </a:ext>
                </a:extLst>
              </p:cNvPr>
              <p:cNvSpPr/>
              <p:nvPr/>
            </p:nvSpPr>
            <p:spPr>
              <a:xfrm>
                <a:off x="15807390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9,657</a:t>
                </a: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D1C7C91B-14C6-47CA-A460-B937F5EBC669}"/>
                  </a:ext>
                </a:extLst>
              </p:cNvPr>
              <p:cNvSpPr/>
              <p:nvPr/>
            </p:nvSpPr>
            <p:spPr>
              <a:xfrm>
                <a:off x="16481205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3,649</a:t>
                </a: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A42B49F7-1AED-493A-A47D-28FB82AADC20}"/>
                  </a:ext>
                </a:extLst>
              </p:cNvPr>
              <p:cNvSpPr/>
              <p:nvPr/>
            </p:nvSpPr>
            <p:spPr>
              <a:xfrm>
                <a:off x="17155020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24,509</a:t>
                </a: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B43D48FD-D299-4AA3-9734-99629000F87D}"/>
                  </a:ext>
                </a:extLst>
              </p:cNvPr>
              <p:cNvSpPr/>
              <p:nvPr/>
            </p:nvSpPr>
            <p:spPr>
              <a:xfrm>
                <a:off x="17828835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7,904</a:t>
                </a: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F6EB56A0-92ED-4191-9657-DC203FD869EE}"/>
                  </a:ext>
                </a:extLst>
              </p:cNvPr>
              <p:cNvSpPr/>
              <p:nvPr/>
            </p:nvSpPr>
            <p:spPr>
              <a:xfrm>
                <a:off x="18502650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18,678</a:t>
                </a: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08B6A9AB-D382-4DBE-A38A-EFABB4A6C7B5}"/>
                  </a:ext>
                </a:extLst>
              </p:cNvPr>
              <p:cNvSpPr/>
              <p:nvPr/>
            </p:nvSpPr>
            <p:spPr>
              <a:xfrm>
                <a:off x="19176464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44,917</a:t>
                </a: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E5D5F5E5-C7F1-4E6E-94D1-C8FFE2E2A9CD}"/>
                  </a:ext>
                </a:extLst>
              </p:cNvPr>
              <p:cNvSpPr/>
              <p:nvPr/>
            </p:nvSpPr>
            <p:spPr>
              <a:xfrm>
                <a:off x="19850279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66,299</a:t>
                </a: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9EAA4CE2-52A8-49F1-9E4E-2466CDEF433C}"/>
                  </a:ext>
                </a:extLst>
              </p:cNvPr>
              <p:cNvSpPr/>
              <p:nvPr/>
            </p:nvSpPr>
            <p:spPr>
              <a:xfrm>
                <a:off x="20524094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44,523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ABC2BE61-D196-426C-92BA-013802FF76E3}"/>
                  </a:ext>
                </a:extLst>
              </p:cNvPr>
              <p:cNvSpPr/>
              <p:nvPr/>
            </p:nvSpPr>
            <p:spPr>
              <a:xfrm>
                <a:off x="21197909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37,865</a:t>
                </a: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163E413C-8A0E-48A8-9090-BEE0D979C62D}"/>
                  </a:ext>
                </a:extLst>
              </p:cNvPr>
              <p:cNvSpPr/>
              <p:nvPr/>
            </p:nvSpPr>
            <p:spPr>
              <a:xfrm>
                <a:off x="21871724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29,732</a:t>
                </a: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DC95859F-7CCC-4009-B533-E568D5F01A0D}"/>
                  </a:ext>
                </a:extLst>
              </p:cNvPr>
              <p:cNvSpPr/>
              <p:nvPr/>
            </p:nvSpPr>
            <p:spPr>
              <a:xfrm>
                <a:off x="22545539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12,342</a:t>
                </a: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28C4A1AC-B8C3-440B-8497-96735B0243EF}"/>
                  </a:ext>
                </a:extLst>
              </p:cNvPr>
              <p:cNvSpPr/>
              <p:nvPr/>
            </p:nvSpPr>
            <p:spPr>
              <a:xfrm>
                <a:off x="23219353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5,156</a:t>
                </a: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CD00AF23-8F05-4B2E-A0AE-9BB84DED38DB}"/>
                  </a:ext>
                </a:extLst>
              </p:cNvPr>
              <p:cNvSpPr/>
              <p:nvPr/>
            </p:nvSpPr>
            <p:spPr>
              <a:xfrm>
                <a:off x="23893164" y="3586179"/>
                <a:ext cx="647219" cy="151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solidFill>
                      <a:schemeClr val="accent1"/>
                    </a:solidFill>
                  </a:rPr>
                  <a:t>305,233</a:t>
                </a: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B8C9EA9C-F717-4A3D-8F9D-ECC0EBD6FC61}"/>
                </a:ext>
              </a:extLst>
            </p:cNvPr>
            <p:cNvGrpSpPr/>
            <p:nvPr/>
          </p:nvGrpSpPr>
          <p:grpSpPr>
            <a:xfrm>
              <a:off x="3170890" y="3452913"/>
              <a:ext cx="8732993" cy="199191"/>
              <a:chOff x="15807390" y="3981480"/>
              <a:chExt cx="8732993" cy="151200"/>
            </a:xfrm>
          </p:grpSpPr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16717AE-FA8F-402F-9E37-CD8880778637}"/>
                  </a:ext>
                </a:extLst>
              </p:cNvPr>
              <p:cNvSpPr/>
              <p:nvPr/>
            </p:nvSpPr>
            <p:spPr>
              <a:xfrm>
                <a:off x="15807390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A442E477-AF79-409E-AE5B-1D66F7CEA0D7}"/>
                  </a:ext>
                </a:extLst>
              </p:cNvPr>
              <p:cNvSpPr/>
              <p:nvPr/>
            </p:nvSpPr>
            <p:spPr>
              <a:xfrm>
                <a:off x="16481205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B2F59CF9-42C0-4E4C-86D0-FD82A75966DD}"/>
                  </a:ext>
                </a:extLst>
              </p:cNvPr>
              <p:cNvSpPr/>
              <p:nvPr/>
            </p:nvSpPr>
            <p:spPr>
              <a:xfrm>
                <a:off x="17155020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55%</a:t>
                </a: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2ED570C5-AF08-4656-9D17-FBB4977D0309}"/>
                  </a:ext>
                </a:extLst>
              </p:cNvPr>
              <p:cNvSpPr/>
              <p:nvPr/>
            </p:nvSpPr>
            <p:spPr>
              <a:xfrm>
                <a:off x="17828835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15%</a:t>
                </a: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03F11990-52E0-42C3-AF53-1E7FD0B342E2}"/>
                  </a:ext>
                </a:extLst>
              </p:cNvPr>
              <p:cNvSpPr/>
              <p:nvPr/>
            </p:nvSpPr>
            <p:spPr>
              <a:xfrm>
                <a:off x="18502650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28%</a:t>
                </a: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D29619A-6273-4A9A-B891-D7EEFC6C2BAA}"/>
                  </a:ext>
                </a:extLst>
              </p:cNvPr>
              <p:cNvSpPr/>
              <p:nvPr/>
            </p:nvSpPr>
            <p:spPr>
              <a:xfrm>
                <a:off x="19176464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87%</a:t>
                </a: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8DAFEB9D-A8A4-491A-B9B5-2D24CFBA80F0}"/>
                  </a:ext>
                </a:extLst>
              </p:cNvPr>
              <p:cNvSpPr/>
              <p:nvPr/>
            </p:nvSpPr>
            <p:spPr>
              <a:xfrm>
                <a:off x="19850279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97%</a:t>
                </a: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8B456E7-2A67-46A8-9871-ECDCDC43B82A}"/>
                  </a:ext>
                </a:extLst>
              </p:cNvPr>
              <p:cNvSpPr/>
              <p:nvPr/>
            </p:nvSpPr>
            <p:spPr>
              <a:xfrm>
                <a:off x="20524094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41%</a:t>
                </a: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646BE433-9DAB-42C9-A18F-1A3F433950E1}"/>
                  </a:ext>
                </a:extLst>
              </p:cNvPr>
              <p:cNvSpPr/>
              <p:nvPr/>
            </p:nvSpPr>
            <p:spPr>
              <a:xfrm>
                <a:off x="21197909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47%</a:t>
                </a: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67311641-21FE-4D51-9092-C2EB3B81D790}"/>
                  </a:ext>
                </a:extLst>
              </p:cNvPr>
              <p:cNvSpPr/>
              <p:nvPr/>
            </p:nvSpPr>
            <p:spPr>
              <a:xfrm>
                <a:off x="21871724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35%</a:t>
                </a: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49A3929-AAC7-4914-B705-4B57E0D151B7}"/>
                  </a:ext>
                </a:extLst>
              </p:cNvPr>
              <p:cNvSpPr/>
              <p:nvPr/>
            </p:nvSpPr>
            <p:spPr>
              <a:xfrm>
                <a:off x="22545539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11%</a:t>
                </a: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1FA82C6-D772-44D0-BDB1-F45582946E7C}"/>
                  </a:ext>
                </a:extLst>
              </p:cNvPr>
              <p:cNvSpPr/>
              <p:nvPr/>
            </p:nvSpPr>
            <p:spPr>
              <a:xfrm>
                <a:off x="23219353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5%</a:t>
                </a: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E7BBE6BE-936D-49C5-9C92-20882252F040}"/>
                  </a:ext>
                </a:extLst>
              </p:cNvPr>
              <p:cNvSpPr/>
              <p:nvPr/>
            </p:nvSpPr>
            <p:spPr>
              <a:xfrm>
                <a:off x="23893164" y="3981480"/>
                <a:ext cx="647219" cy="15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dirty="0">
                    <a:solidFill>
                      <a:schemeClr val="accent4"/>
                    </a:solidFill>
                  </a:rPr>
                  <a:t>35%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749067B-5AC0-4481-9A09-397135985662}"/>
                </a:ext>
              </a:extLst>
            </p:cNvPr>
            <p:cNvGrpSpPr/>
            <p:nvPr/>
          </p:nvGrpSpPr>
          <p:grpSpPr>
            <a:xfrm>
              <a:off x="3170890" y="1099492"/>
              <a:ext cx="8732993" cy="229817"/>
              <a:chOff x="3170890" y="1160583"/>
              <a:chExt cx="8732993" cy="369268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CFA630A5-1AF5-458B-88CA-396A2E0F1FCF}"/>
                  </a:ext>
                </a:extLst>
              </p:cNvPr>
              <p:cNvSpPr/>
              <p:nvPr/>
            </p:nvSpPr>
            <p:spPr>
              <a:xfrm>
                <a:off x="3170890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Mar-16</a:t>
                </a: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D3CEEB6B-D63C-40C1-9032-90DBD654256F}"/>
                  </a:ext>
                </a:extLst>
              </p:cNvPr>
              <p:cNvSpPr/>
              <p:nvPr/>
            </p:nvSpPr>
            <p:spPr>
              <a:xfrm>
                <a:off x="3844705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Apr-16</a:t>
                </a: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7798E235-9C2D-48E1-B6CB-3FCFE2C36317}"/>
                  </a:ext>
                </a:extLst>
              </p:cNvPr>
              <p:cNvSpPr/>
              <p:nvPr/>
            </p:nvSpPr>
            <p:spPr>
              <a:xfrm>
                <a:off x="4518520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rIns="46800" rtlCol="0" anchor="ctr"/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May-16</a:t>
                </a: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81C6A9B-172E-4873-8948-1BDD7995DE8B}"/>
                  </a:ext>
                </a:extLst>
              </p:cNvPr>
              <p:cNvSpPr/>
              <p:nvPr/>
            </p:nvSpPr>
            <p:spPr>
              <a:xfrm>
                <a:off x="5192335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Jun-16</a:t>
                </a: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3FDAFBB4-3106-4165-B2B4-51A4A5013D34}"/>
                  </a:ext>
                </a:extLst>
              </p:cNvPr>
              <p:cNvSpPr/>
              <p:nvPr/>
            </p:nvSpPr>
            <p:spPr>
              <a:xfrm>
                <a:off x="5866150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Jul-16</a:t>
                </a: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D59639D2-4AF4-418E-B246-2673E2952F9D}"/>
                  </a:ext>
                </a:extLst>
              </p:cNvPr>
              <p:cNvSpPr/>
              <p:nvPr/>
            </p:nvSpPr>
            <p:spPr>
              <a:xfrm>
                <a:off x="6539964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Aug-16</a:t>
                </a: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50A31FE-8763-4C6A-A812-E90D10081763}"/>
                  </a:ext>
                </a:extLst>
              </p:cNvPr>
              <p:cNvSpPr/>
              <p:nvPr/>
            </p:nvSpPr>
            <p:spPr>
              <a:xfrm>
                <a:off x="7213779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Sep-16</a:t>
                </a:r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532EC525-9E77-42BC-BC4E-DE8DBC74CC29}"/>
                  </a:ext>
                </a:extLst>
              </p:cNvPr>
              <p:cNvSpPr/>
              <p:nvPr/>
            </p:nvSpPr>
            <p:spPr>
              <a:xfrm>
                <a:off x="7887594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Oct-16</a:t>
                </a: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524DA6A-8800-48E5-93DA-173EE1818C29}"/>
                  </a:ext>
                </a:extLst>
              </p:cNvPr>
              <p:cNvSpPr/>
              <p:nvPr/>
            </p:nvSpPr>
            <p:spPr>
              <a:xfrm>
                <a:off x="8561409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Nov-16</a:t>
                </a: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12722D5-C637-4266-B8C7-4285148CF244}"/>
                  </a:ext>
                </a:extLst>
              </p:cNvPr>
              <p:cNvSpPr/>
              <p:nvPr/>
            </p:nvSpPr>
            <p:spPr>
              <a:xfrm>
                <a:off x="9235224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Dec-16</a:t>
                </a: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7FD6B17A-8411-42AA-83EF-9C2887F3D42D}"/>
                  </a:ext>
                </a:extLst>
              </p:cNvPr>
              <p:cNvSpPr/>
              <p:nvPr/>
            </p:nvSpPr>
            <p:spPr>
              <a:xfrm>
                <a:off x="9909039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Jan-17</a:t>
                </a: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80081E9C-0617-4E53-880E-BC064353B6F2}"/>
                  </a:ext>
                </a:extLst>
              </p:cNvPr>
              <p:cNvSpPr/>
              <p:nvPr/>
            </p:nvSpPr>
            <p:spPr>
              <a:xfrm>
                <a:off x="10582853" y="1160583"/>
                <a:ext cx="647219" cy="3692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Feb-17</a:t>
                </a: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22BF3768-168D-4C11-A8BF-42E21890D7F6}"/>
                  </a:ext>
                </a:extLst>
              </p:cNvPr>
              <p:cNvSpPr/>
              <p:nvPr/>
            </p:nvSpPr>
            <p:spPr>
              <a:xfrm>
                <a:off x="11256664" y="1160583"/>
                <a:ext cx="647219" cy="3692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</a:p>
            </p:txBody>
          </p:sp>
        </p:grp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F78E896-3362-42B4-8D86-455298085B2F}"/>
                </a:ext>
              </a:extLst>
            </p:cNvPr>
            <p:cNvSpPr/>
            <p:nvPr/>
          </p:nvSpPr>
          <p:spPr>
            <a:xfrm>
              <a:off x="116531" y="1338464"/>
              <a:ext cx="730755" cy="10432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Income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BE5B17A-41D4-4F1D-ACDF-1F41DA7AF521}"/>
                </a:ext>
              </a:extLst>
            </p:cNvPr>
            <p:cNvSpPr/>
            <p:nvPr/>
          </p:nvSpPr>
          <p:spPr>
            <a:xfrm>
              <a:off x="116531" y="2607134"/>
              <a:ext cx="730755" cy="6204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Costs of Goods Sold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05BA684-E58F-44BB-82D6-8DDEA9950D6D}"/>
                </a:ext>
              </a:extLst>
            </p:cNvPr>
            <p:cNvSpPr/>
            <p:nvPr/>
          </p:nvSpPr>
          <p:spPr>
            <a:xfrm>
              <a:off x="873882" y="1338464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Shopify sales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84C7E5E4-D145-4CE9-9A94-326DC6282130}"/>
                </a:ext>
              </a:extLst>
            </p:cNvPr>
            <p:cNvSpPr/>
            <p:nvPr/>
          </p:nvSpPr>
          <p:spPr>
            <a:xfrm>
              <a:off x="3170890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12,617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8CBF3BC-DC56-42A6-AA86-8FBB7139BC47}"/>
                </a:ext>
              </a:extLst>
            </p:cNvPr>
            <p:cNvSpPr/>
            <p:nvPr/>
          </p:nvSpPr>
          <p:spPr>
            <a:xfrm>
              <a:off x="3844705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13,751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C85E6CD-5008-45A5-AC47-F64A91617AB3}"/>
                </a:ext>
              </a:extLst>
            </p:cNvPr>
            <p:cNvSpPr/>
            <p:nvPr/>
          </p:nvSpPr>
          <p:spPr>
            <a:xfrm>
              <a:off x="4518520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13,573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6C67E79-ECA9-4F90-A459-96D425214836}"/>
                </a:ext>
              </a:extLst>
            </p:cNvPr>
            <p:cNvSpPr/>
            <p:nvPr/>
          </p:nvSpPr>
          <p:spPr>
            <a:xfrm>
              <a:off x="5192335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16,576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C003BA6-65D7-48F6-9512-C6C80416AEF8}"/>
                </a:ext>
              </a:extLst>
            </p:cNvPr>
            <p:cNvSpPr/>
            <p:nvPr/>
          </p:nvSpPr>
          <p:spPr>
            <a:xfrm>
              <a:off x="5866150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20,527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D7966D0-70B8-4C3F-A8BD-2D426F17763B}"/>
                </a:ext>
              </a:extLst>
            </p:cNvPr>
            <p:cNvSpPr/>
            <p:nvPr/>
          </p:nvSpPr>
          <p:spPr>
            <a:xfrm>
              <a:off x="6539964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16,201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6494401-D09D-451B-94C0-78C4F1C85581}"/>
                </a:ext>
              </a:extLst>
            </p:cNvPr>
            <p:cNvSpPr/>
            <p:nvPr/>
          </p:nvSpPr>
          <p:spPr>
            <a:xfrm>
              <a:off x="7213779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21,542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DBBC0C2-1C21-4E72-9C69-87C83138C4D4}"/>
                </a:ext>
              </a:extLst>
            </p:cNvPr>
            <p:cNvSpPr/>
            <p:nvPr/>
          </p:nvSpPr>
          <p:spPr>
            <a:xfrm>
              <a:off x="7887594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34,627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875F9AF-9F18-4E11-8C38-B7ACD24823D0}"/>
                </a:ext>
              </a:extLst>
            </p:cNvPr>
            <p:cNvSpPr/>
            <p:nvPr/>
          </p:nvSpPr>
          <p:spPr>
            <a:xfrm>
              <a:off x="8561409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25,352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D3FEA86-28B8-48BE-910D-1799CD180614}"/>
                </a:ext>
              </a:extLst>
            </p:cNvPr>
            <p:cNvSpPr/>
            <p:nvPr/>
          </p:nvSpPr>
          <p:spPr>
            <a:xfrm>
              <a:off x="9235224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27,241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33240E5-0B66-4255-A3D5-68EB99BB493C}"/>
                </a:ext>
              </a:extLst>
            </p:cNvPr>
            <p:cNvSpPr/>
            <p:nvPr/>
          </p:nvSpPr>
          <p:spPr>
            <a:xfrm>
              <a:off x="9909039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36,092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D5F348F-A082-4E11-ACBC-14C20D6993DF}"/>
                </a:ext>
              </a:extLst>
            </p:cNvPr>
            <p:cNvSpPr/>
            <p:nvPr/>
          </p:nvSpPr>
          <p:spPr>
            <a:xfrm>
              <a:off x="10582853" y="133846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34,068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D5C525E-6A81-4084-AD48-97406D6D1C10}"/>
                </a:ext>
              </a:extLst>
            </p:cNvPr>
            <p:cNvSpPr/>
            <p:nvPr/>
          </p:nvSpPr>
          <p:spPr>
            <a:xfrm>
              <a:off x="11256664" y="133846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272,168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EA3D13C-27AF-4F89-BC03-AF91E0549022}"/>
                </a:ext>
              </a:extLst>
            </p:cNvPr>
            <p:cNvSpPr/>
            <p:nvPr/>
          </p:nvSpPr>
          <p:spPr>
            <a:xfrm>
              <a:off x="873882" y="1549908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Amazon Sales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7E9D8D6D-0318-41DF-B8BC-84E164B276C1}"/>
                </a:ext>
              </a:extLst>
            </p:cNvPr>
            <p:cNvSpPr/>
            <p:nvPr/>
          </p:nvSpPr>
          <p:spPr>
            <a:xfrm>
              <a:off x="3170890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21,029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4618192-08C7-4E49-9922-481490B51C40}"/>
                </a:ext>
              </a:extLst>
            </p:cNvPr>
            <p:cNvSpPr/>
            <p:nvPr/>
          </p:nvSpPr>
          <p:spPr>
            <a:xfrm>
              <a:off x="3844705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22,919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D9DA364-4E0E-442F-9EB8-5B7B5159D118}"/>
                </a:ext>
              </a:extLst>
            </p:cNvPr>
            <p:cNvSpPr/>
            <p:nvPr/>
          </p:nvSpPr>
          <p:spPr>
            <a:xfrm>
              <a:off x="4518520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22,622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40172E3-D9FE-4681-B971-23BDA001B31B}"/>
                </a:ext>
              </a:extLst>
            </p:cNvPr>
            <p:cNvSpPr/>
            <p:nvPr/>
          </p:nvSpPr>
          <p:spPr>
            <a:xfrm>
              <a:off x="5192335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27,627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923CA60-50E2-4D9A-B461-584E225A4897}"/>
                </a:ext>
              </a:extLst>
            </p:cNvPr>
            <p:cNvSpPr/>
            <p:nvPr/>
          </p:nvSpPr>
          <p:spPr>
            <a:xfrm>
              <a:off x="5866150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34,212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DAD4CD9-07CB-433A-A739-F3068FF731D2}"/>
                </a:ext>
              </a:extLst>
            </p:cNvPr>
            <p:cNvSpPr/>
            <p:nvPr/>
          </p:nvSpPr>
          <p:spPr>
            <a:xfrm>
              <a:off x="6539964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27,001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DA4CFE90-B08C-4E72-90D1-C3B6E4BEC899}"/>
                </a:ext>
              </a:extLst>
            </p:cNvPr>
            <p:cNvSpPr/>
            <p:nvPr/>
          </p:nvSpPr>
          <p:spPr>
            <a:xfrm>
              <a:off x="7213779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35,904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E6AA85F1-F3C2-403F-AFD1-F89E747B27C5}"/>
                </a:ext>
              </a:extLst>
            </p:cNvPr>
            <p:cNvSpPr/>
            <p:nvPr/>
          </p:nvSpPr>
          <p:spPr>
            <a:xfrm>
              <a:off x="7887594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57,711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BF57B4F-4F05-4C98-9296-82B7E7EA82CA}"/>
                </a:ext>
              </a:extLst>
            </p:cNvPr>
            <p:cNvSpPr/>
            <p:nvPr/>
          </p:nvSpPr>
          <p:spPr>
            <a:xfrm>
              <a:off x="8561409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42,253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8A6C496-AB18-4D0C-8947-8287B49C6A83}"/>
                </a:ext>
              </a:extLst>
            </p:cNvPr>
            <p:cNvSpPr/>
            <p:nvPr/>
          </p:nvSpPr>
          <p:spPr>
            <a:xfrm>
              <a:off x="9235224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45,402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F1C5B8FE-95C2-4C9F-A656-7A929C93EEF7}"/>
                </a:ext>
              </a:extLst>
            </p:cNvPr>
            <p:cNvSpPr/>
            <p:nvPr/>
          </p:nvSpPr>
          <p:spPr>
            <a:xfrm>
              <a:off x="9909039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60,153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CCB0CDE-AB3E-4AE6-9422-AF61B7F53372}"/>
                </a:ext>
              </a:extLst>
            </p:cNvPr>
            <p:cNvSpPr/>
            <p:nvPr/>
          </p:nvSpPr>
          <p:spPr>
            <a:xfrm>
              <a:off x="10582853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56,780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462D5B7-0520-4D34-B9E8-72B62E8AB5E1}"/>
                </a:ext>
              </a:extLst>
            </p:cNvPr>
            <p:cNvSpPr/>
            <p:nvPr/>
          </p:nvSpPr>
          <p:spPr>
            <a:xfrm>
              <a:off x="11256664" y="154990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453,613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B9C3A878-6A61-4159-B183-249896975B4E}"/>
                </a:ext>
              </a:extLst>
            </p:cNvPr>
            <p:cNvSpPr/>
            <p:nvPr/>
          </p:nvSpPr>
          <p:spPr>
            <a:xfrm>
              <a:off x="873882" y="1761354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eBay Sales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FBEC864-B283-4C28-85EE-88D2D1159D52}"/>
                </a:ext>
              </a:extLst>
            </p:cNvPr>
            <p:cNvSpPr/>
            <p:nvPr/>
          </p:nvSpPr>
          <p:spPr>
            <a:xfrm>
              <a:off x="3170890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5,257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ADF018E-6CA0-45B5-9FFD-8393D930D419}"/>
                </a:ext>
              </a:extLst>
            </p:cNvPr>
            <p:cNvSpPr/>
            <p:nvPr/>
          </p:nvSpPr>
          <p:spPr>
            <a:xfrm>
              <a:off x="3844705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5,730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6B015E0-DF53-4BA5-96C1-7B40726650B4}"/>
                </a:ext>
              </a:extLst>
            </p:cNvPr>
            <p:cNvSpPr/>
            <p:nvPr/>
          </p:nvSpPr>
          <p:spPr>
            <a:xfrm>
              <a:off x="4518520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5,655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134F437-FEBB-42A1-93A1-0E510AFDCCC8}"/>
                </a:ext>
              </a:extLst>
            </p:cNvPr>
            <p:cNvSpPr/>
            <p:nvPr/>
          </p:nvSpPr>
          <p:spPr>
            <a:xfrm>
              <a:off x="5192335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6,907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B55414B-8E3D-4060-8C90-5E60C548F25B}"/>
                </a:ext>
              </a:extLst>
            </p:cNvPr>
            <p:cNvSpPr/>
            <p:nvPr/>
          </p:nvSpPr>
          <p:spPr>
            <a:xfrm>
              <a:off x="5866150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8,553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D6A86873-F0AA-4C75-939E-03C597626593}"/>
                </a:ext>
              </a:extLst>
            </p:cNvPr>
            <p:cNvSpPr/>
            <p:nvPr/>
          </p:nvSpPr>
          <p:spPr>
            <a:xfrm>
              <a:off x="6539964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6,750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4C0FCDC-E9E0-4D97-996F-E0891CA2BC96}"/>
                </a:ext>
              </a:extLst>
            </p:cNvPr>
            <p:cNvSpPr/>
            <p:nvPr/>
          </p:nvSpPr>
          <p:spPr>
            <a:xfrm>
              <a:off x="7213779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8,976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22375F9-07DC-4F94-B1EC-CA3B2800C4F9}"/>
                </a:ext>
              </a:extLst>
            </p:cNvPr>
            <p:cNvSpPr/>
            <p:nvPr/>
          </p:nvSpPr>
          <p:spPr>
            <a:xfrm>
              <a:off x="7887594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14,428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6487D15D-2562-4A9A-9295-94D3D4C8916A}"/>
                </a:ext>
              </a:extLst>
            </p:cNvPr>
            <p:cNvSpPr/>
            <p:nvPr/>
          </p:nvSpPr>
          <p:spPr>
            <a:xfrm>
              <a:off x="8561409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10,563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4E337E1A-1295-4F8F-9B28-50ED2C64D4ED}"/>
                </a:ext>
              </a:extLst>
            </p:cNvPr>
            <p:cNvSpPr/>
            <p:nvPr/>
          </p:nvSpPr>
          <p:spPr>
            <a:xfrm>
              <a:off x="9235224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11,351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71674EB-FC15-4984-9C16-DAF673828FE8}"/>
                </a:ext>
              </a:extLst>
            </p:cNvPr>
            <p:cNvSpPr/>
            <p:nvPr/>
          </p:nvSpPr>
          <p:spPr>
            <a:xfrm>
              <a:off x="9909039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15,038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A18A3EFE-A044-4986-9AB3-893F051AE33E}"/>
                </a:ext>
              </a:extLst>
            </p:cNvPr>
            <p:cNvSpPr/>
            <p:nvPr/>
          </p:nvSpPr>
          <p:spPr>
            <a:xfrm>
              <a:off x="10582853" y="176135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14,195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6479B014-D8C7-461D-B054-79E466FEF82D}"/>
                </a:ext>
              </a:extLst>
            </p:cNvPr>
            <p:cNvSpPr/>
            <p:nvPr/>
          </p:nvSpPr>
          <p:spPr>
            <a:xfrm>
              <a:off x="11256664" y="176135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113,403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DE707CE-F949-4DBD-B7A9-04E0EE71C580}"/>
                </a:ext>
              </a:extLst>
            </p:cNvPr>
            <p:cNvSpPr/>
            <p:nvPr/>
          </p:nvSpPr>
          <p:spPr>
            <a:xfrm>
              <a:off x="873882" y="1972799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Amazon Europe Sales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C93F6CCD-6009-449D-BF20-3FCDDD60E9FB}"/>
                </a:ext>
              </a:extLst>
            </p:cNvPr>
            <p:cNvSpPr/>
            <p:nvPr/>
          </p:nvSpPr>
          <p:spPr>
            <a:xfrm>
              <a:off x="3170890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1,104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933ACEBB-C2BF-463F-86FB-B5BA57AC2BE4}"/>
                </a:ext>
              </a:extLst>
            </p:cNvPr>
            <p:cNvSpPr/>
            <p:nvPr/>
          </p:nvSpPr>
          <p:spPr>
            <a:xfrm>
              <a:off x="3844705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2,963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89AFC54B-13AA-49F0-88DE-AE31EAC77D33}"/>
                </a:ext>
              </a:extLst>
            </p:cNvPr>
            <p:cNvSpPr/>
            <p:nvPr/>
          </p:nvSpPr>
          <p:spPr>
            <a:xfrm>
              <a:off x="4518520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867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8C5239BB-7149-4BFA-B48B-EE2ACE4762C5}"/>
                </a:ext>
              </a:extLst>
            </p:cNvPr>
            <p:cNvSpPr/>
            <p:nvPr/>
          </p:nvSpPr>
          <p:spPr>
            <a:xfrm>
              <a:off x="5192335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1,047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786277AE-2E6B-4BE8-A153-25D974DC116F}"/>
                </a:ext>
              </a:extLst>
            </p:cNvPr>
            <p:cNvSpPr/>
            <p:nvPr/>
          </p:nvSpPr>
          <p:spPr>
            <a:xfrm>
              <a:off x="5866150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D699FE1-26FF-43DF-A2D8-9018A3FBD62C}"/>
                </a:ext>
              </a:extLst>
            </p:cNvPr>
            <p:cNvSpPr/>
            <p:nvPr/>
          </p:nvSpPr>
          <p:spPr>
            <a:xfrm>
              <a:off x="6539964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265EDA6-76DC-48B3-A8CC-B05382034FCB}"/>
                </a:ext>
              </a:extLst>
            </p:cNvPr>
            <p:cNvSpPr/>
            <p:nvPr/>
          </p:nvSpPr>
          <p:spPr>
            <a:xfrm>
              <a:off x="7213779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0210891C-27CC-4C53-AEA0-4A6F1D1BB4B9}"/>
                </a:ext>
              </a:extLst>
            </p:cNvPr>
            <p:cNvSpPr/>
            <p:nvPr/>
          </p:nvSpPr>
          <p:spPr>
            <a:xfrm>
              <a:off x="7887594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EE2A2EE-5F5D-48B8-9E96-C56484992521}"/>
                </a:ext>
              </a:extLst>
            </p:cNvPr>
            <p:cNvSpPr/>
            <p:nvPr/>
          </p:nvSpPr>
          <p:spPr>
            <a:xfrm>
              <a:off x="8561409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1A26E48-E198-484E-B82E-43342F8B0596}"/>
                </a:ext>
              </a:extLst>
            </p:cNvPr>
            <p:cNvSpPr/>
            <p:nvPr/>
          </p:nvSpPr>
          <p:spPr>
            <a:xfrm>
              <a:off x="9235224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FF030204-3F2E-471F-8BBC-9E3CBA70D91E}"/>
                </a:ext>
              </a:extLst>
            </p:cNvPr>
            <p:cNvSpPr/>
            <p:nvPr/>
          </p:nvSpPr>
          <p:spPr>
            <a:xfrm>
              <a:off x="9909039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41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98509B48-CA5B-44F8-9473-F955835B8AD8}"/>
                </a:ext>
              </a:extLst>
            </p:cNvPr>
            <p:cNvSpPr/>
            <p:nvPr/>
          </p:nvSpPr>
          <p:spPr>
            <a:xfrm>
              <a:off x="10582853" y="197279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FDEE0CD-E706-41D9-AF97-AEF2118DE038}"/>
                </a:ext>
              </a:extLst>
            </p:cNvPr>
            <p:cNvSpPr/>
            <p:nvPr/>
          </p:nvSpPr>
          <p:spPr>
            <a:xfrm>
              <a:off x="11256664" y="197279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6,049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D40C2A2-692C-4C70-BD77-51274C8BE065}"/>
                </a:ext>
              </a:extLst>
            </p:cNvPr>
            <p:cNvSpPr/>
            <p:nvPr/>
          </p:nvSpPr>
          <p:spPr>
            <a:xfrm>
              <a:off x="873882" y="2184243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Wholesale Sales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9098853-E587-4B03-8A37-87377311A7D2}"/>
                </a:ext>
              </a:extLst>
            </p:cNvPr>
            <p:cNvSpPr/>
            <p:nvPr/>
          </p:nvSpPr>
          <p:spPr>
            <a:xfrm>
              <a:off x="3170890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1,147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09886332-A3A2-4157-A571-ECB29F4930F1}"/>
                </a:ext>
              </a:extLst>
            </p:cNvPr>
            <p:cNvSpPr/>
            <p:nvPr/>
          </p:nvSpPr>
          <p:spPr>
            <a:xfrm>
              <a:off x="3844705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2,859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092D61C-57F0-41C7-8D4E-8649959E3CE8}"/>
                </a:ext>
              </a:extLst>
            </p:cNvPr>
            <p:cNvSpPr/>
            <p:nvPr/>
          </p:nvSpPr>
          <p:spPr>
            <a:xfrm>
              <a:off x="4518520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1,629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AACAB879-373E-44A8-B88D-ADA2F0F6E9F6}"/>
                </a:ext>
              </a:extLst>
            </p:cNvPr>
            <p:cNvSpPr/>
            <p:nvPr/>
          </p:nvSpPr>
          <p:spPr>
            <a:xfrm>
              <a:off x="5192335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2,320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2F894A75-BD6C-46C5-80DA-09DA5F2371D7}"/>
                </a:ext>
              </a:extLst>
            </p:cNvPr>
            <p:cNvSpPr/>
            <p:nvPr/>
          </p:nvSpPr>
          <p:spPr>
            <a:xfrm>
              <a:off x="5866150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2,650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A96B91D-5E05-4823-85C1-035D039F9C24}"/>
                </a:ext>
              </a:extLst>
            </p:cNvPr>
            <p:cNvSpPr/>
            <p:nvPr/>
          </p:nvSpPr>
          <p:spPr>
            <a:xfrm>
              <a:off x="6539964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1,550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10A2CD3-3505-430E-964D-CDC4419A4955}"/>
                </a:ext>
              </a:extLst>
            </p:cNvPr>
            <p:cNvSpPr/>
            <p:nvPr/>
          </p:nvSpPr>
          <p:spPr>
            <a:xfrm>
              <a:off x="7213779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2,243</a:t>
              </a: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B9362BA7-A3ED-46BE-924F-17B0D0057737}"/>
                </a:ext>
              </a:extLst>
            </p:cNvPr>
            <p:cNvSpPr/>
            <p:nvPr/>
          </p:nvSpPr>
          <p:spPr>
            <a:xfrm>
              <a:off x="7887594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1,752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63762B1-0B3E-4716-B8AB-96254FF97240}"/>
                </a:ext>
              </a:extLst>
            </p:cNvPr>
            <p:cNvSpPr/>
            <p:nvPr/>
          </p:nvSpPr>
          <p:spPr>
            <a:xfrm>
              <a:off x="8561409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2,174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87F7B1AB-5479-48DD-B067-586718DC6E73}"/>
                </a:ext>
              </a:extLst>
            </p:cNvPr>
            <p:cNvSpPr/>
            <p:nvPr/>
          </p:nvSpPr>
          <p:spPr>
            <a:xfrm>
              <a:off x="9235224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2,171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90E8D1F-FDAE-445D-BC7C-561EACB17262}"/>
                </a:ext>
              </a:extLst>
            </p:cNvPr>
            <p:cNvSpPr/>
            <p:nvPr/>
          </p:nvSpPr>
          <p:spPr>
            <a:xfrm>
              <a:off x="9909039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4,469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1903D159-751A-4858-933D-F13BD885A6AF}"/>
                </a:ext>
              </a:extLst>
            </p:cNvPr>
            <p:cNvSpPr/>
            <p:nvPr/>
          </p:nvSpPr>
          <p:spPr>
            <a:xfrm>
              <a:off x="10582853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3,059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F6965690-BFCE-4971-ACAB-0636D45F6339}"/>
                </a:ext>
              </a:extLst>
            </p:cNvPr>
            <p:cNvSpPr/>
            <p:nvPr/>
          </p:nvSpPr>
          <p:spPr>
            <a:xfrm>
              <a:off x="11256664" y="218424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28,023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3C5E299-315F-4AE3-B86F-24B089A6EA1C}"/>
                </a:ext>
              </a:extLst>
            </p:cNvPr>
            <p:cNvSpPr/>
            <p:nvPr/>
          </p:nvSpPr>
          <p:spPr>
            <a:xfrm>
              <a:off x="116531" y="2395689"/>
              <a:ext cx="3027763" cy="197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Income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59A133E-3873-48BC-8017-D542FE945880}"/>
                </a:ext>
              </a:extLst>
            </p:cNvPr>
            <p:cNvSpPr/>
            <p:nvPr/>
          </p:nvSpPr>
          <p:spPr>
            <a:xfrm>
              <a:off x="3170890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41,154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00BD029-29B8-4410-9059-7CDDCE391F35}"/>
                </a:ext>
              </a:extLst>
            </p:cNvPr>
            <p:cNvSpPr/>
            <p:nvPr/>
          </p:nvSpPr>
          <p:spPr>
            <a:xfrm>
              <a:off x="3844705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48,222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F75DC81C-1A0A-4C0F-A817-0F39C10927D2}"/>
                </a:ext>
              </a:extLst>
            </p:cNvPr>
            <p:cNvSpPr/>
            <p:nvPr/>
          </p:nvSpPr>
          <p:spPr>
            <a:xfrm>
              <a:off x="4518520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44,346</a:t>
              </a: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4499719-A9FE-4682-A537-1C15ADECF368}"/>
                </a:ext>
              </a:extLst>
            </p:cNvPr>
            <p:cNvSpPr/>
            <p:nvPr/>
          </p:nvSpPr>
          <p:spPr>
            <a:xfrm>
              <a:off x="5192335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54,476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5BACE1E-54FB-4C0C-AE3A-2115D9DD95CB}"/>
                </a:ext>
              </a:extLst>
            </p:cNvPr>
            <p:cNvSpPr/>
            <p:nvPr/>
          </p:nvSpPr>
          <p:spPr>
            <a:xfrm>
              <a:off x="5866150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65,954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0DACFB06-B129-4281-9E67-ECE69DF6C683}"/>
                </a:ext>
              </a:extLst>
            </p:cNvPr>
            <p:cNvSpPr/>
            <p:nvPr/>
          </p:nvSpPr>
          <p:spPr>
            <a:xfrm>
              <a:off x="6539964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51,518</a:t>
              </a: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C455A3DC-3CAF-475B-93F8-B2A8383FF0B5}"/>
                </a:ext>
              </a:extLst>
            </p:cNvPr>
            <p:cNvSpPr/>
            <p:nvPr/>
          </p:nvSpPr>
          <p:spPr>
            <a:xfrm>
              <a:off x="7213779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68,665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ADF1D39B-98CA-4369-A255-CA3442B3D20C}"/>
                </a:ext>
              </a:extLst>
            </p:cNvPr>
            <p:cNvSpPr/>
            <p:nvPr/>
          </p:nvSpPr>
          <p:spPr>
            <a:xfrm>
              <a:off x="7887594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108,518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50B0627-BFF6-48DF-ACCC-294BA2483061}"/>
                </a:ext>
              </a:extLst>
            </p:cNvPr>
            <p:cNvSpPr/>
            <p:nvPr/>
          </p:nvSpPr>
          <p:spPr>
            <a:xfrm>
              <a:off x="8561409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80,342</a:t>
              </a: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C7CEE5D-FDD0-4B58-968B-CAEFB500050C}"/>
                </a:ext>
              </a:extLst>
            </p:cNvPr>
            <p:cNvSpPr/>
            <p:nvPr/>
          </p:nvSpPr>
          <p:spPr>
            <a:xfrm>
              <a:off x="9235224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86,165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482B761-96D4-415D-BD8F-287F4717EAAF}"/>
                </a:ext>
              </a:extLst>
            </p:cNvPr>
            <p:cNvSpPr/>
            <p:nvPr/>
          </p:nvSpPr>
          <p:spPr>
            <a:xfrm>
              <a:off x="9909039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115,794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8063B4D0-A1EB-455A-9F6B-EE1173DBCF0D}"/>
                </a:ext>
              </a:extLst>
            </p:cNvPr>
            <p:cNvSpPr/>
            <p:nvPr/>
          </p:nvSpPr>
          <p:spPr>
            <a:xfrm>
              <a:off x="10582853" y="239568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108,102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320690D7-E97A-4A46-990B-AD3A5440AE5F}"/>
                </a:ext>
              </a:extLst>
            </p:cNvPr>
            <p:cNvSpPr/>
            <p:nvPr/>
          </p:nvSpPr>
          <p:spPr>
            <a:xfrm>
              <a:off x="11256664" y="239568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873,255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82CBBB0-020D-455F-A157-9F0FF4A38178}"/>
                </a:ext>
              </a:extLst>
            </p:cNvPr>
            <p:cNvSpPr/>
            <p:nvPr/>
          </p:nvSpPr>
          <p:spPr>
            <a:xfrm>
              <a:off x="873882" y="2607134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COGS – Contract Labor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FA302430-22E4-4A31-B599-2CB45FF38D8A}"/>
                </a:ext>
              </a:extLst>
            </p:cNvPr>
            <p:cNvSpPr/>
            <p:nvPr/>
          </p:nvSpPr>
          <p:spPr>
            <a:xfrm>
              <a:off x="3170890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2,530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D3AF2D7F-F11B-445A-A755-8DB934628632}"/>
                </a:ext>
              </a:extLst>
            </p:cNvPr>
            <p:cNvSpPr/>
            <p:nvPr/>
          </p:nvSpPr>
          <p:spPr>
            <a:xfrm>
              <a:off x="3844705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2,888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27D526A-A647-4A51-A11D-000B597F60DB}"/>
                </a:ext>
              </a:extLst>
            </p:cNvPr>
            <p:cNvSpPr/>
            <p:nvPr/>
          </p:nvSpPr>
          <p:spPr>
            <a:xfrm>
              <a:off x="4518520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1,276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ECDA817A-765B-4453-AFF6-0CFF01D4B730}"/>
                </a:ext>
              </a:extLst>
            </p:cNvPr>
            <p:cNvSpPr/>
            <p:nvPr/>
          </p:nvSpPr>
          <p:spPr>
            <a:xfrm>
              <a:off x="5192335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1,414</a:t>
              </a: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AEA056F-EE27-429C-9852-FEE51D7F206A}"/>
                </a:ext>
              </a:extLst>
            </p:cNvPr>
            <p:cNvSpPr/>
            <p:nvPr/>
          </p:nvSpPr>
          <p:spPr>
            <a:xfrm>
              <a:off x="5866150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2,541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38E164E-ACA4-43B5-A2D8-AB0EE82BC6F4}"/>
                </a:ext>
              </a:extLst>
            </p:cNvPr>
            <p:cNvSpPr/>
            <p:nvPr/>
          </p:nvSpPr>
          <p:spPr>
            <a:xfrm>
              <a:off x="6539964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1,660</a:t>
              </a: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009E65D5-7E23-4FBF-931A-F703765F552D}"/>
                </a:ext>
              </a:extLst>
            </p:cNvPr>
            <p:cNvSpPr/>
            <p:nvPr/>
          </p:nvSpPr>
          <p:spPr>
            <a:xfrm>
              <a:off x="7213779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8,121</a:t>
              </a: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36C57CA7-1972-441D-87DD-F024EDC57E41}"/>
                </a:ext>
              </a:extLst>
            </p:cNvPr>
            <p:cNvSpPr/>
            <p:nvPr/>
          </p:nvSpPr>
          <p:spPr>
            <a:xfrm>
              <a:off x="7887594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618</a:t>
              </a: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EAA2F2F0-6454-4CF0-82E4-C2AC38E48551}"/>
                </a:ext>
              </a:extLst>
            </p:cNvPr>
            <p:cNvSpPr/>
            <p:nvPr/>
          </p:nvSpPr>
          <p:spPr>
            <a:xfrm>
              <a:off x="8561409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3,369</a:t>
              </a: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3951253E-2433-4D2C-BA3A-161BA077A225}"/>
                </a:ext>
              </a:extLst>
            </p:cNvPr>
            <p:cNvSpPr/>
            <p:nvPr/>
          </p:nvSpPr>
          <p:spPr>
            <a:xfrm>
              <a:off x="9235224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3,876</a:t>
              </a: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94031C1B-816C-4ED9-848E-8BD29F515F5C}"/>
                </a:ext>
              </a:extLst>
            </p:cNvPr>
            <p:cNvSpPr/>
            <p:nvPr/>
          </p:nvSpPr>
          <p:spPr>
            <a:xfrm>
              <a:off x="9909039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4,510</a:t>
              </a: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E43015B-0D67-4A1C-A2C7-E93D9BA79D97}"/>
                </a:ext>
              </a:extLst>
            </p:cNvPr>
            <p:cNvSpPr/>
            <p:nvPr/>
          </p:nvSpPr>
          <p:spPr>
            <a:xfrm>
              <a:off x="10582853" y="260713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3,589</a:t>
              </a: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86EC33DE-60BE-491E-9A24-DC4B7849987D}"/>
                </a:ext>
              </a:extLst>
            </p:cNvPr>
            <p:cNvSpPr/>
            <p:nvPr/>
          </p:nvSpPr>
          <p:spPr>
            <a:xfrm>
              <a:off x="11256664" y="260713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36,392</a:t>
              </a: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A21A1FC9-D237-47FA-974E-7003454DD60E}"/>
                </a:ext>
              </a:extLst>
            </p:cNvPr>
            <p:cNvSpPr/>
            <p:nvPr/>
          </p:nvSpPr>
          <p:spPr>
            <a:xfrm>
              <a:off x="873882" y="2818578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COGS – Freight</a:t>
              </a: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F100F6BF-8CCB-44B3-B77F-2F47D8562E1D}"/>
                </a:ext>
              </a:extLst>
            </p:cNvPr>
            <p:cNvSpPr/>
            <p:nvPr/>
          </p:nvSpPr>
          <p:spPr>
            <a:xfrm>
              <a:off x="3170890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524</a:t>
              </a: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EFAC1815-E01E-4066-9F00-5C3F5A0F6B17}"/>
                </a:ext>
              </a:extLst>
            </p:cNvPr>
            <p:cNvSpPr/>
            <p:nvPr/>
          </p:nvSpPr>
          <p:spPr>
            <a:xfrm>
              <a:off x="3844705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155</a:t>
              </a: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01FC564-0028-44AB-AF70-91464B721583}"/>
                </a:ext>
              </a:extLst>
            </p:cNvPr>
            <p:cNvSpPr/>
            <p:nvPr/>
          </p:nvSpPr>
          <p:spPr>
            <a:xfrm>
              <a:off x="4518520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619</a:t>
              </a: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BAAD4972-16AA-479C-B798-E38208A935FA}"/>
                </a:ext>
              </a:extLst>
            </p:cNvPr>
            <p:cNvSpPr/>
            <p:nvPr/>
          </p:nvSpPr>
          <p:spPr>
            <a:xfrm>
              <a:off x="5192335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971</a:t>
              </a: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A07F1ACE-4376-4FAE-8524-1599DFF11D1D}"/>
                </a:ext>
              </a:extLst>
            </p:cNvPr>
            <p:cNvSpPr/>
            <p:nvPr/>
          </p:nvSpPr>
          <p:spPr>
            <a:xfrm>
              <a:off x="5866150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265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E533ABD4-365E-48A8-B775-A87F98013BA7}"/>
                </a:ext>
              </a:extLst>
            </p:cNvPr>
            <p:cNvSpPr/>
            <p:nvPr/>
          </p:nvSpPr>
          <p:spPr>
            <a:xfrm>
              <a:off x="6539964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1,377</a:t>
              </a: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142213-8B2B-43DF-BEDC-E47EA3D24082}"/>
                </a:ext>
              </a:extLst>
            </p:cNvPr>
            <p:cNvSpPr/>
            <p:nvPr/>
          </p:nvSpPr>
          <p:spPr>
            <a:xfrm>
              <a:off x="7213779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1,030</a:t>
              </a: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97D3101A-D67B-45B9-8D2C-1E8B5ABCE2E3}"/>
                </a:ext>
              </a:extLst>
            </p:cNvPr>
            <p:cNvSpPr/>
            <p:nvPr/>
          </p:nvSpPr>
          <p:spPr>
            <a:xfrm>
              <a:off x="7887594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287</a:t>
              </a: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F243229A-68D9-4309-ADB7-759C3EB0FBE3}"/>
                </a:ext>
              </a:extLst>
            </p:cNvPr>
            <p:cNvSpPr/>
            <p:nvPr/>
          </p:nvSpPr>
          <p:spPr>
            <a:xfrm>
              <a:off x="8561409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1,288</a:t>
              </a: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9B9A51D-E64F-445C-B3A0-A17BDCF02317}"/>
                </a:ext>
              </a:extLst>
            </p:cNvPr>
            <p:cNvSpPr/>
            <p:nvPr/>
          </p:nvSpPr>
          <p:spPr>
            <a:xfrm>
              <a:off x="9235224" y="2818578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437</a:t>
              </a: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43526F23-2254-49A0-A8A3-AE007DAF9C09}"/>
                </a:ext>
              </a:extLst>
            </p:cNvPr>
            <p:cNvSpPr/>
            <p:nvPr/>
          </p:nvSpPr>
          <p:spPr>
            <a:xfrm>
              <a:off x="9909039" y="281857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1,319</a:t>
              </a: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ECD5C415-4BDC-4F87-AE4E-DC49CCE4734D}"/>
                </a:ext>
              </a:extLst>
            </p:cNvPr>
            <p:cNvSpPr/>
            <p:nvPr/>
          </p:nvSpPr>
          <p:spPr>
            <a:xfrm>
              <a:off x="10582853" y="2818576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1,121</a:t>
              </a: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EEB36A27-84A0-4E15-884C-DE924F1457DA}"/>
                </a:ext>
              </a:extLst>
            </p:cNvPr>
            <p:cNvSpPr/>
            <p:nvPr/>
          </p:nvSpPr>
          <p:spPr>
            <a:xfrm>
              <a:off x="11256664" y="281857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9,394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FD968EF-D71D-4E0C-86A8-D8FB1965D675}"/>
                </a:ext>
              </a:extLst>
            </p:cNvPr>
            <p:cNvSpPr/>
            <p:nvPr/>
          </p:nvSpPr>
          <p:spPr>
            <a:xfrm>
              <a:off x="873882" y="3030025"/>
              <a:ext cx="2270412" cy="197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COGS – Purchases</a:t>
              </a: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D9BF9FA0-190E-4592-BA16-4416D2CADEB6}"/>
                </a:ext>
              </a:extLst>
            </p:cNvPr>
            <p:cNvSpPr/>
            <p:nvPr/>
          </p:nvSpPr>
          <p:spPr>
            <a:xfrm>
              <a:off x="3170890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6,603</a:t>
              </a: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3F72B30A-9D2A-4445-87B6-7B3ECECD1864}"/>
                </a:ext>
              </a:extLst>
            </p:cNvPr>
            <p:cNvSpPr/>
            <p:nvPr/>
          </p:nvSpPr>
          <p:spPr>
            <a:xfrm>
              <a:off x="3844705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605</a:t>
              </a: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F30B6982-5E8C-47E3-A839-C1184206BE0E}"/>
                </a:ext>
              </a:extLst>
            </p:cNvPr>
            <p:cNvSpPr/>
            <p:nvPr/>
          </p:nvSpPr>
          <p:spPr>
            <a:xfrm>
              <a:off x="4518520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22,614</a:t>
              </a: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0BC400D-A60B-4FF1-AED6-82C264F0036E}"/>
                </a:ext>
              </a:extLst>
            </p:cNvPr>
            <p:cNvSpPr/>
            <p:nvPr/>
          </p:nvSpPr>
          <p:spPr>
            <a:xfrm>
              <a:off x="5192335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5,519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41A8D96-A50F-477E-A76F-C055DFA68E69}"/>
                </a:ext>
              </a:extLst>
            </p:cNvPr>
            <p:cNvSpPr/>
            <p:nvPr/>
          </p:nvSpPr>
          <p:spPr>
            <a:xfrm>
              <a:off x="5866150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15,872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06117A1B-7D90-46F1-AA50-BB340F8B3E98}"/>
                </a:ext>
              </a:extLst>
            </p:cNvPr>
            <p:cNvSpPr/>
            <p:nvPr/>
          </p:nvSpPr>
          <p:spPr>
            <a:xfrm>
              <a:off x="6539964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41,880</a:t>
              </a: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7DE8781-09FB-4690-A7BD-9C8E51A21244}"/>
                </a:ext>
              </a:extLst>
            </p:cNvPr>
            <p:cNvSpPr/>
            <p:nvPr/>
          </p:nvSpPr>
          <p:spPr>
            <a:xfrm>
              <a:off x="7213779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57,149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99893699-D709-407C-87A2-47A4AC2B305B}"/>
                </a:ext>
              </a:extLst>
            </p:cNvPr>
            <p:cNvSpPr/>
            <p:nvPr/>
          </p:nvSpPr>
          <p:spPr>
            <a:xfrm>
              <a:off x="7887594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43,619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AE80BAF-E5FA-40FE-B4A3-A4F3FF8BE8B7}"/>
                </a:ext>
              </a:extLst>
            </p:cNvPr>
            <p:cNvSpPr/>
            <p:nvPr/>
          </p:nvSpPr>
          <p:spPr>
            <a:xfrm>
              <a:off x="8561409" y="3030025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33,208</a:t>
              </a: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DC34D9B-A5F5-48E6-A8E3-B86C220E91FF}"/>
                </a:ext>
              </a:extLst>
            </p:cNvPr>
            <p:cNvSpPr/>
            <p:nvPr/>
          </p:nvSpPr>
          <p:spPr>
            <a:xfrm>
              <a:off x="9235224" y="3030023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25,419</a:t>
              </a: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B1A63B12-A3E3-4204-A3A1-51CECA86EBB1}"/>
                </a:ext>
              </a:extLst>
            </p:cNvPr>
            <p:cNvSpPr/>
            <p:nvPr/>
          </p:nvSpPr>
          <p:spPr>
            <a:xfrm>
              <a:off x="9909039" y="3030024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6,513</a:t>
              </a: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4EFAA5E0-B1DE-4BB8-B45F-234CE3B7439F}"/>
                </a:ext>
              </a:extLst>
            </p:cNvPr>
            <p:cNvSpPr/>
            <p:nvPr/>
          </p:nvSpPr>
          <p:spPr>
            <a:xfrm>
              <a:off x="10582853" y="3030027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accent4"/>
                  </a:solidFill>
                </a:rPr>
                <a:t>447</a:t>
              </a: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CAD7EA23-1569-433A-8383-3CF12E3DEFD4}"/>
                </a:ext>
              </a:extLst>
            </p:cNvPr>
            <p:cNvSpPr/>
            <p:nvPr/>
          </p:nvSpPr>
          <p:spPr>
            <a:xfrm>
              <a:off x="11256664" y="3030029"/>
              <a:ext cx="647219" cy="197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259,447</a:t>
              </a: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0C5F1EED-B999-4E1C-A310-5A79074043E8}"/>
                </a:ext>
              </a:extLst>
            </p:cNvPr>
            <p:cNvSpPr/>
            <p:nvPr/>
          </p:nvSpPr>
          <p:spPr>
            <a:xfrm>
              <a:off x="116531" y="3241474"/>
              <a:ext cx="3027763" cy="197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Cost of Goods Sold</a:t>
              </a: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EA36F5A-3918-47F4-B5E9-964191367041}"/>
                </a:ext>
              </a:extLst>
            </p:cNvPr>
            <p:cNvSpPr/>
            <p:nvPr/>
          </p:nvSpPr>
          <p:spPr>
            <a:xfrm>
              <a:off x="116531" y="3452919"/>
              <a:ext cx="3027763" cy="1975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COGS as % of Total Income</a:t>
              </a:r>
            </a:p>
          </p:txBody>
        </p:sp>
      </p:grpSp>
      <p:sp>
        <p:nvSpPr>
          <p:cNvPr id="403" name="Rectangle 402">
            <a:extLst>
              <a:ext uri="{FF2B5EF4-FFF2-40B4-BE49-F238E27FC236}">
                <a16:creationId xmlns:a16="http://schemas.microsoft.com/office/drawing/2014/main" id="{D588C7BE-9132-4002-BBF7-356C4DCFCBAD}"/>
              </a:ext>
            </a:extLst>
          </p:cNvPr>
          <p:cNvSpPr/>
          <p:nvPr/>
        </p:nvSpPr>
        <p:spPr>
          <a:xfrm>
            <a:off x="116531" y="3874874"/>
            <a:ext cx="730755" cy="2199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7D16EA2-A2FB-45CF-A673-D01B27641761}"/>
              </a:ext>
            </a:extLst>
          </p:cNvPr>
          <p:cNvSpPr/>
          <p:nvPr/>
        </p:nvSpPr>
        <p:spPr>
          <a:xfrm>
            <a:off x="873882" y="3874874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AdWords 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5E756713-C5D2-45D2-B457-9654E41106EB}"/>
              </a:ext>
            </a:extLst>
          </p:cNvPr>
          <p:cNvSpPr/>
          <p:nvPr/>
        </p:nvSpPr>
        <p:spPr>
          <a:xfrm>
            <a:off x="3170890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A261AE6-8319-4ED3-B8D3-81B93B6F084C}"/>
              </a:ext>
            </a:extLst>
          </p:cNvPr>
          <p:cNvSpPr/>
          <p:nvPr/>
        </p:nvSpPr>
        <p:spPr>
          <a:xfrm>
            <a:off x="3844705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B517CBB1-A3E1-4FED-80C6-B8B362CCF8EE}"/>
              </a:ext>
            </a:extLst>
          </p:cNvPr>
          <p:cNvSpPr/>
          <p:nvPr/>
        </p:nvSpPr>
        <p:spPr>
          <a:xfrm>
            <a:off x="4518520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B3F8A999-E83A-4A9B-9317-E608657C1C0C}"/>
              </a:ext>
            </a:extLst>
          </p:cNvPr>
          <p:cNvSpPr/>
          <p:nvPr/>
        </p:nvSpPr>
        <p:spPr>
          <a:xfrm>
            <a:off x="5192335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6A487CCD-33D4-44AD-9813-C88A089708A1}"/>
              </a:ext>
            </a:extLst>
          </p:cNvPr>
          <p:cNvSpPr/>
          <p:nvPr/>
        </p:nvSpPr>
        <p:spPr>
          <a:xfrm>
            <a:off x="5866150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04851537-6417-4E8E-8E28-8223CA1F0826}"/>
              </a:ext>
            </a:extLst>
          </p:cNvPr>
          <p:cNvSpPr/>
          <p:nvPr/>
        </p:nvSpPr>
        <p:spPr>
          <a:xfrm>
            <a:off x="6539964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C64CAAF3-6A82-489C-82B7-BE5F0C44B1D2}"/>
              </a:ext>
            </a:extLst>
          </p:cNvPr>
          <p:cNvSpPr/>
          <p:nvPr/>
        </p:nvSpPr>
        <p:spPr>
          <a:xfrm>
            <a:off x="7213779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758152AD-D33C-4B37-9B14-61840C662933}"/>
              </a:ext>
            </a:extLst>
          </p:cNvPr>
          <p:cNvSpPr/>
          <p:nvPr/>
        </p:nvSpPr>
        <p:spPr>
          <a:xfrm>
            <a:off x="7887594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145DB9DC-CE81-4133-B4F9-A517180250D0}"/>
              </a:ext>
            </a:extLst>
          </p:cNvPr>
          <p:cNvSpPr/>
          <p:nvPr/>
        </p:nvSpPr>
        <p:spPr>
          <a:xfrm>
            <a:off x="8561409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8DEAD8CF-EBB2-44D1-89FC-75B272BA668A}"/>
              </a:ext>
            </a:extLst>
          </p:cNvPr>
          <p:cNvSpPr/>
          <p:nvPr/>
        </p:nvSpPr>
        <p:spPr>
          <a:xfrm>
            <a:off x="9235224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BF14C28E-43B0-4E95-B26E-0865B4524997}"/>
              </a:ext>
            </a:extLst>
          </p:cNvPr>
          <p:cNvSpPr/>
          <p:nvPr/>
        </p:nvSpPr>
        <p:spPr>
          <a:xfrm>
            <a:off x="9909039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7D3D5B53-E3AB-466B-8A47-DC130FEF0EC6}"/>
              </a:ext>
            </a:extLst>
          </p:cNvPr>
          <p:cNvSpPr/>
          <p:nvPr/>
        </p:nvSpPr>
        <p:spPr>
          <a:xfrm>
            <a:off x="10582853" y="3874874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8A384FE0-D7F8-4004-960E-4F3CC9088D23}"/>
              </a:ext>
            </a:extLst>
          </p:cNvPr>
          <p:cNvSpPr/>
          <p:nvPr/>
        </p:nvSpPr>
        <p:spPr>
          <a:xfrm>
            <a:off x="11256664" y="387487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16,500</a:t>
            </a: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D9B36823-8157-4A62-B6F6-9728A648E627}"/>
              </a:ext>
            </a:extLst>
          </p:cNvPr>
          <p:cNvSpPr/>
          <p:nvPr/>
        </p:nvSpPr>
        <p:spPr>
          <a:xfrm>
            <a:off x="873882" y="4073769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Bank Fees/Credit Card Fees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283D311B-B23E-4A35-8529-73480583B7E6}"/>
              </a:ext>
            </a:extLst>
          </p:cNvPr>
          <p:cNvSpPr/>
          <p:nvPr/>
        </p:nvSpPr>
        <p:spPr>
          <a:xfrm>
            <a:off x="3170890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4810C52C-DCAA-4885-8BA1-3710ACF9D807}"/>
              </a:ext>
            </a:extLst>
          </p:cNvPr>
          <p:cNvSpPr/>
          <p:nvPr/>
        </p:nvSpPr>
        <p:spPr>
          <a:xfrm>
            <a:off x="3844705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1308B1DD-22AC-4F49-92AE-A2B073EDFF87}"/>
              </a:ext>
            </a:extLst>
          </p:cNvPr>
          <p:cNvSpPr/>
          <p:nvPr/>
        </p:nvSpPr>
        <p:spPr>
          <a:xfrm>
            <a:off x="4518520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53ED3936-7378-434A-85C3-B0B6B6C3F1B0}"/>
              </a:ext>
            </a:extLst>
          </p:cNvPr>
          <p:cNvSpPr/>
          <p:nvPr/>
        </p:nvSpPr>
        <p:spPr>
          <a:xfrm>
            <a:off x="5192335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27FBA734-97AF-4157-894D-AA2DCD922785}"/>
              </a:ext>
            </a:extLst>
          </p:cNvPr>
          <p:cNvSpPr/>
          <p:nvPr/>
        </p:nvSpPr>
        <p:spPr>
          <a:xfrm>
            <a:off x="5866150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FA66E23F-557F-4D30-BDA0-0EF89E96698A}"/>
              </a:ext>
            </a:extLst>
          </p:cNvPr>
          <p:cNvSpPr/>
          <p:nvPr/>
        </p:nvSpPr>
        <p:spPr>
          <a:xfrm>
            <a:off x="6539964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AD35FE9D-E772-40BE-A301-108104D5B5DE}"/>
              </a:ext>
            </a:extLst>
          </p:cNvPr>
          <p:cNvSpPr/>
          <p:nvPr/>
        </p:nvSpPr>
        <p:spPr>
          <a:xfrm>
            <a:off x="7213779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94C6CF28-D774-45D4-9A32-DE56D10BB44C}"/>
              </a:ext>
            </a:extLst>
          </p:cNvPr>
          <p:cNvSpPr/>
          <p:nvPr/>
        </p:nvSpPr>
        <p:spPr>
          <a:xfrm>
            <a:off x="7887594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12C7A34E-F358-4D8A-9907-03DE1F369CFD}"/>
              </a:ext>
            </a:extLst>
          </p:cNvPr>
          <p:cNvSpPr/>
          <p:nvPr/>
        </p:nvSpPr>
        <p:spPr>
          <a:xfrm>
            <a:off x="8561409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1E47242-C6A4-4419-9941-A20887ADD4FC}"/>
              </a:ext>
            </a:extLst>
          </p:cNvPr>
          <p:cNvSpPr/>
          <p:nvPr/>
        </p:nvSpPr>
        <p:spPr>
          <a:xfrm>
            <a:off x="9235224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AC71F96-1071-4F97-9080-8D456040BF78}"/>
              </a:ext>
            </a:extLst>
          </p:cNvPr>
          <p:cNvSpPr/>
          <p:nvPr/>
        </p:nvSpPr>
        <p:spPr>
          <a:xfrm>
            <a:off x="9909039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FE8C00F3-3A89-46DB-8470-4A57517BD52F}"/>
              </a:ext>
            </a:extLst>
          </p:cNvPr>
          <p:cNvSpPr/>
          <p:nvPr/>
        </p:nvSpPr>
        <p:spPr>
          <a:xfrm>
            <a:off x="10582853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EC7DDA12-652C-4415-9A15-0D9B85C8214A}"/>
              </a:ext>
            </a:extLst>
          </p:cNvPr>
          <p:cNvSpPr/>
          <p:nvPr/>
        </p:nvSpPr>
        <p:spPr>
          <a:xfrm>
            <a:off x="11256664" y="4073769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200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675ED2F3-0568-4CF6-B129-FCC58D0E2427}"/>
              </a:ext>
            </a:extLst>
          </p:cNvPr>
          <p:cNvSpPr/>
          <p:nvPr/>
        </p:nvSpPr>
        <p:spPr>
          <a:xfrm>
            <a:off x="873882" y="4272667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Dues &amp; Subscriptions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6A5008F5-3FDF-4AAC-90D8-BE783E8EFE28}"/>
              </a:ext>
            </a:extLst>
          </p:cNvPr>
          <p:cNvSpPr/>
          <p:nvPr/>
        </p:nvSpPr>
        <p:spPr>
          <a:xfrm>
            <a:off x="3170890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967101DC-F336-42F8-9000-02601272B26E}"/>
              </a:ext>
            </a:extLst>
          </p:cNvPr>
          <p:cNvSpPr/>
          <p:nvPr/>
        </p:nvSpPr>
        <p:spPr>
          <a:xfrm>
            <a:off x="3844705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5BCC60B7-A46A-4B9F-847A-AF22D2113E1C}"/>
              </a:ext>
            </a:extLst>
          </p:cNvPr>
          <p:cNvSpPr/>
          <p:nvPr/>
        </p:nvSpPr>
        <p:spPr>
          <a:xfrm>
            <a:off x="4518520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6A55107F-500E-439E-BA19-FA72266C916D}"/>
              </a:ext>
            </a:extLst>
          </p:cNvPr>
          <p:cNvSpPr/>
          <p:nvPr/>
        </p:nvSpPr>
        <p:spPr>
          <a:xfrm>
            <a:off x="5192335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5DF1B4B4-7F4D-46D7-9A79-F0A6933E7455}"/>
              </a:ext>
            </a:extLst>
          </p:cNvPr>
          <p:cNvSpPr/>
          <p:nvPr/>
        </p:nvSpPr>
        <p:spPr>
          <a:xfrm>
            <a:off x="5866150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F14A7C7-152D-4B53-BB31-4FB0D163B7BB}"/>
              </a:ext>
            </a:extLst>
          </p:cNvPr>
          <p:cNvSpPr/>
          <p:nvPr/>
        </p:nvSpPr>
        <p:spPr>
          <a:xfrm>
            <a:off x="6539964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6662F8F2-B2B2-4166-A3EB-FC6453FAB175}"/>
              </a:ext>
            </a:extLst>
          </p:cNvPr>
          <p:cNvSpPr/>
          <p:nvPr/>
        </p:nvSpPr>
        <p:spPr>
          <a:xfrm>
            <a:off x="7213779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DCE32AAB-A132-437D-9666-DFDB8001C2A0}"/>
              </a:ext>
            </a:extLst>
          </p:cNvPr>
          <p:cNvSpPr/>
          <p:nvPr/>
        </p:nvSpPr>
        <p:spPr>
          <a:xfrm>
            <a:off x="7887594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8FA8F013-0B50-4F6D-A04B-195F9F07A5EB}"/>
              </a:ext>
            </a:extLst>
          </p:cNvPr>
          <p:cNvSpPr/>
          <p:nvPr/>
        </p:nvSpPr>
        <p:spPr>
          <a:xfrm>
            <a:off x="8561409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F4860C25-F4FC-4EC5-9573-3C86A6638EEB}"/>
              </a:ext>
            </a:extLst>
          </p:cNvPr>
          <p:cNvSpPr/>
          <p:nvPr/>
        </p:nvSpPr>
        <p:spPr>
          <a:xfrm>
            <a:off x="9235224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BFE88ABD-77C9-42CA-9B87-226108A81AAE}"/>
              </a:ext>
            </a:extLst>
          </p:cNvPr>
          <p:cNvSpPr/>
          <p:nvPr/>
        </p:nvSpPr>
        <p:spPr>
          <a:xfrm>
            <a:off x="9909039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AEA6F81D-C6DC-423C-83B3-DE6662C1CA89}"/>
              </a:ext>
            </a:extLst>
          </p:cNvPr>
          <p:cNvSpPr/>
          <p:nvPr/>
        </p:nvSpPr>
        <p:spPr>
          <a:xfrm>
            <a:off x="10582853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E5DA4286-5569-4900-B92B-ED510DC4313B}"/>
              </a:ext>
            </a:extLst>
          </p:cNvPr>
          <p:cNvSpPr/>
          <p:nvPr/>
        </p:nvSpPr>
        <p:spPr>
          <a:xfrm>
            <a:off x="11256664" y="427266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131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2FF123AC-3836-49D2-87D9-7CE1E6FF634B}"/>
              </a:ext>
            </a:extLst>
          </p:cNvPr>
          <p:cNvSpPr/>
          <p:nvPr/>
        </p:nvSpPr>
        <p:spPr>
          <a:xfrm>
            <a:off x="873882" y="4471563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Interest Paid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93B0598-3875-4EA1-81E9-4AE9A011F237}"/>
              </a:ext>
            </a:extLst>
          </p:cNvPr>
          <p:cNvSpPr/>
          <p:nvPr/>
        </p:nvSpPr>
        <p:spPr>
          <a:xfrm>
            <a:off x="3170890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3D7BA6B9-FA4A-4938-A011-D9B76046E151}"/>
              </a:ext>
            </a:extLst>
          </p:cNvPr>
          <p:cNvSpPr/>
          <p:nvPr/>
        </p:nvSpPr>
        <p:spPr>
          <a:xfrm>
            <a:off x="3844705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00BC10E7-AFCE-4B5A-B3BC-D0C987388F4E}"/>
              </a:ext>
            </a:extLst>
          </p:cNvPr>
          <p:cNvSpPr/>
          <p:nvPr/>
        </p:nvSpPr>
        <p:spPr>
          <a:xfrm>
            <a:off x="4518520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6CBDAAB-2510-4A65-8868-D29C6FB60887}"/>
              </a:ext>
            </a:extLst>
          </p:cNvPr>
          <p:cNvSpPr/>
          <p:nvPr/>
        </p:nvSpPr>
        <p:spPr>
          <a:xfrm>
            <a:off x="5192335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49531FEB-49D4-47E4-9161-367C3FCBF621}"/>
              </a:ext>
            </a:extLst>
          </p:cNvPr>
          <p:cNvSpPr/>
          <p:nvPr/>
        </p:nvSpPr>
        <p:spPr>
          <a:xfrm>
            <a:off x="5866150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942A7842-E693-4FD2-9EEF-4A20CBD4AB60}"/>
              </a:ext>
            </a:extLst>
          </p:cNvPr>
          <p:cNvSpPr/>
          <p:nvPr/>
        </p:nvSpPr>
        <p:spPr>
          <a:xfrm>
            <a:off x="6539964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C292C46-90C7-43AB-A5FA-DE7C0F10E878}"/>
              </a:ext>
            </a:extLst>
          </p:cNvPr>
          <p:cNvSpPr/>
          <p:nvPr/>
        </p:nvSpPr>
        <p:spPr>
          <a:xfrm>
            <a:off x="7213779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99531D73-CA66-4402-8348-D6FDA0393F2C}"/>
              </a:ext>
            </a:extLst>
          </p:cNvPr>
          <p:cNvSpPr/>
          <p:nvPr/>
        </p:nvSpPr>
        <p:spPr>
          <a:xfrm>
            <a:off x="7887594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572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E3D01870-0B0A-441C-9BE6-56512639EBB6}"/>
              </a:ext>
            </a:extLst>
          </p:cNvPr>
          <p:cNvSpPr/>
          <p:nvPr/>
        </p:nvSpPr>
        <p:spPr>
          <a:xfrm>
            <a:off x="8561409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320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F6E6F440-A894-46FA-BB62-BAD43E72D677}"/>
              </a:ext>
            </a:extLst>
          </p:cNvPr>
          <p:cNvSpPr/>
          <p:nvPr/>
        </p:nvSpPr>
        <p:spPr>
          <a:xfrm>
            <a:off x="9235224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120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42DD3254-B47E-444F-9DA4-CB50A21D9CF6}"/>
              </a:ext>
            </a:extLst>
          </p:cNvPr>
          <p:cNvSpPr/>
          <p:nvPr/>
        </p:nvSpPr>
        <p:spPr>
          <a:xfrm>
            <a:off x="9909039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66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8CC8C5ED-8CD1-4FFA-A560-B18A804AC784}"/>
              </a:ext>
            </a:extLst>
          </p:cNvPr>
          <p:cNvSpPr/>
          <p:nvPr/>
        </p:nvSpPr>
        <p:spPr>
          <a:xfrm>
            <a:off x="10582853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359D008C-E9DF-45D0-A6DC-9F564CDA7B18}"/>
              </a:ext>
            </a:extLst>
          </p:cNvPr>
          <p:cNvSpPr/>
          <p:nvPr/>
        </p:nvSpPr>
        <p:spPr>
          <a:xfrm>
            <a:off x="11256664" y="447156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1,707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BD933E25-6E5F-491C-BC76-721498B42E14}"/>
              </a:ext>
            </a:extLst>
          </p:cNvPr>
          <p:cNvSpPr/>
          <p:nvPr/>
        </p:nvSpPr>
        <p:spPr>
          <a:xfrm>
            <a:off x="873882" y="4670461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Legal &amp; Professional Fees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51B802DD-955C-483A-BD64-A076DC22792C}"/>
              </a:ext>
            </a:extLst>
          </p:cNvPr>
          <p:cNvSpPr/>
          <p:nvPr/>
        </p:nvSpPr>
        <p:spPr>
          <a:xfrm>
            <a:off x="3170890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B2F917C-1E97-465F-BFF7-2DA2EC449554}"/>
              </a:ext>
            </a:extLst>
          </p:cNvPr>
          <p:cNvSpPr/>
          <p:nvPr/>
        </p:nvSpPr>
        <p:spPr>
          <a:xfrm>
            <a:off x="3844705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9BD35F0E-BE26-4DE1-B826-FFE34688B0F2}"/>
              </a:ext>
            </a:extLst>
          </p:cNvPr>
          <p:cNvSpPr/>
          <p:nvPr/>
        </p:nvSpPr>
        <p:spPr>
          <a:xfrm>
            <a:off x="4518520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A99EB626-59D9-48D7-90F5-3DD836F00852}"/>
              </a:ext>
            </a:extLst>
          </p:cNvPr>
          <p:cNvSpPr/>
          <p:nvPr/>
        </p:nvSpPr>
        <p:spPr>
          <a:xfrm>
            <a:off x="5192335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1694EA2E-44AC-4E9D-AB14-FA7F48707774}"/>
              </a:ext>
            </a:extLst>
          </p:cNvPr>
          <p:cNvSpPr/>
          <p:nvPr/>
        </p:nvSpPr>
        <p:spPr>
          <a:xfrm>
            <a:off x="5866150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00659B2-F1FB-4C89-84B2-E53099F54A55}"/>
              </a:ext>
            </a:extLst>
          </p:cNvPr>
          <p:cNvSpPr/>
          <p:nvPr/>
        </p:nvSpPr>
        <p:spPr>
          <a:xfrm>
            <a:off x="6539964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2126EF52-B749-49E1-BDDD-CA718A5D42C1}"/>
              </a:ext>
            </a:extLst>
          </p:cNvPr>
          <p:cNvSpPr/>
          <p:nvPr/>
        </p:nvSpPr>
        <p:spPr>
          <a:xfrm>
            <a:off x="7213779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7EE52BA5-56AA-4B67-B66F-972E6005C7C7}"/>
              </a:ext>
            </a:extLst>
          </p:cNvPr>
          <p:cNvSpPr/>
          <p:nvPr/>
        </p:nvSpPr>
        <p:spPr>
          <a:xfrm>
            <a:off x="7887594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D7ED79C7-CCD7-4BA5-8594-A01075F11A28}"/>
              </a:ext>
            </a:extLst>
          </p:cNvPr>
          <p:cNvSpPr/>
          <p:nvPr/>
        </p:nvSpPr>
        <p:spPr>
          <a:xfrm>
            <a:off x="8561409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4F87A2C1-7669-4A72-A9F7-741A5568CF3A}"/>
              </a:ext>
            </a:extLst>
          </p:cNvPr>
          <p:cNvSpPr/>
          <p:nvPr/>
        </p:nvSpPr>
        <p:spPr>
          <a:xfrm>
            <a:off x="9235224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F5BF5615-77EA-4107-9688-7721B3BF3905}"/>
              </a:ext>
            </a:extLst>
          </p:cNvPr>
          <p:cNvSpPr/>
          <p:nvPr/>
        </p:nvSpPr>
        <p:spPr>
          <a:xfrm>
            <a:off x="9909039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B2011C97-82DB-46CA-A7A0-CD21A2CF5078}"/>
              </a:ext>
            </a:extLst>
          </p:cNvPr>
          <p:cNvSpPr/>
          <p:nvPr/>
        </p:nvSpPr>
        <p:spPr>
          <a:xfrm>
            <a:off x="10582853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3B669F58-87EC-4B7E-A7A1-7DDECFDC3FF5}"/>
              </a:ext>
            </a:extLst>
          </p:cNvPr>
          <p:cNvSpPr/>
          <p:nvPr/>
        </p:nvSpPr>
        <p:spPr>
          <a:xfrm>
            <a:off x="11256664" y="4670461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10,000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482B86D3-8AF9-4607-825A-E9054DD8633C}"/>
              </a:ext>
            </a:extLst>
          </p:cNvPr>
          <p:cNvSpPr/>
          <p:nvPr/>
        </p:nvSpPr>
        <p:spPr>
          <a:xfrm>
            <a:off x="873878" y="4869357"/>
            <a:ext cx="2270416" cy="197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Meals &amp; Entertainment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04D5517C-5E71-4109-93BB-4E8BE8CAF5B2}"/>
              </a:ext>
            </a:extLst>
          </p:cNvPr>
          <p:cNvSpPr/>
          <p:nvPr/>
        </p:nvSpPr>
        <p:spPr>
          <a:xfrm>
            <a:off x="3170890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4B97F6D8-CF08-4ECC-B80A-A59CADA44844}"/>
              </a:ext>
            </a:extLst>
          </p:cNvPr>
          <p:cNvSpPr/>
          <p:nvPr/>
        </p:nvSpPr>
        <p:spPr>
          <a:xfrm>
            <a:off x="3844705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4DCC6678-293B-4D78-95FE-581CDF355575}"/>
              </a:ext>
            </a:extLst>
          </p:cNvPr>
          <p:cNvSpPr/>
          <p:nvPr/>
        </p:nvSpPr>
        <p:spPr>
          <a:xfrm>
            <a:off x="4518520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71D9DE12-15F5-481A-BF8B-CBF2326B70A6}"/>
              </a:ext>
            </a:extLst>
          </p:cNvPr>
          <p:cNvSpPr/>
          <p:nvPr/>
        </p:nvSpPr>
        <p:spPr>
          <a:xfrm>
            <a:off x="5192335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59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851721A4-EDA1-41C1-A8A3-4A94C0807C9A}"/>
              </a:ext>
            </a:extLst>
          </p:cNvPr>
          <p:cNvSpPr/>
          <p:nvPr/>
        </p:nvSpPr>
        <p:spPr>
          <a:xfrm>
            <a:off x="5866150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C26FAE4B-4F42-4DD1-9020-BDA60B084453}"/>
              </a:ext>
            </a:extLst>
          </p:cNvPr>
          <p:cNvSpPr/>
          <p:nvPr/>
        </p:nvSpPr>
        <p:spPr>
          <a:xfrm>
            <a:off x="6539964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B90DFF75-F607-403A-8DF4-8A7667AE5325}"/>
              </a:ext>
            </a:extLst>
          </p:cNvPr>
          <p:cNvSpPr/>
          <p:nvPr/>
        </p:nvSpPr>
        <p:spPr>
          <a:xfrm>
            <a:off x="7213779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34E9CED4-5D61-41D0-B53B-BF231059D879}"/>
              </a:ext>
            </a:extLst>
          </p:cNvPr>
          <p:cNvSpPr/>
          <p:nvPr/>
        </p:nvSpPr>
        <p:spPr>
          <a:xfrm>
            <a:off x="7887594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231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BAE0411D-B698-4D7A-B3C8-FD94C9C47F89}"/>
              </a:ext>
            </a:extLst>
          </p:cNvPr>
          <p:cNvSpPr/>
          <p:nvPr/>
        </p:nvSpPr>
        <p:spPr>
          <a:xfrm>
            <a:off x="8561409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74</a:t>
            </a: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1A150B8C-0D07-43C0-90F9-27979042B93E}"/>
              </a:ext>
            </a:extLst>
          </p:cNvPr>
          <p:cNvSpPr/>
          <p:nvPr/>
        </p:nvSpPr>
        <p:spPr>
          <a:xfrm>
            <a:off x="9235224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88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73DDA096-C542-4A77-A441-D91209E96027}"/>
              </a:ext>
            </a:extLst>
          </p:cNvPr>
          <p:cNvSpPr/>
          <p:nvPr/>
        </p:nvSpPr>
        <p:spPr>
          <a:xfrm>
            <a:off x="9909039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101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C96BD61C-7D98-49D1-8CEC-217EAE04E560}"/>
              </a:ext>
            </a:extLst>
          </p:cNvPr>
          <p:cNvSpPr/>
          <p:nvPr/>
        </p:nvSpPr>
        <p:spPr>
          <a:xfrm>
            <a:off x="10582853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225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0640D119-EA5E-44BF-A716-C198ED462355}"/>
              </a:ext>
            </a:extLst>
          </p:cNvPr>
          <p:cNvSpPr/>
          <p:nvPr/>
        </p:nvSpPr>
        <p:spPr>
          <a:xfrm>
            <a:off x="11256664" y="4869357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1,568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7459F4FF-6165-4C7E-99FB-52A2B95A73AA}"/>
              </a:ext>
            </a:extLst>
          </p:cNvPr>
          <p:cNvSpPr/>
          <p:nvPr/>
        </p:nvSpPr>
        <p:spPr>
          <a:xfrm>
            <a:off x="873882" y="5081530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Merchant Fees &amp; Commissions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AAC1ED0-D96D-49BC-9A43-2E3CC3D8CEF3}"/>
              </a:ext>
            </a:extLst>
          </p:cNvPr>
          <p:cNvSpPr/>
          <p:nvPr/>
        </p:nvSpPr>
        <p:spPr>
          <a:xfrm>
            <a:off x="3170890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5AC879C4-9A2E-4629-9DB0-6726A715728A}"/>
              </a:ext>
            </a:extLst>
          </p:cNvPr>
          <p:cNvSpPr/>
          <p:nvPr/>
        </p:nvSpPr>
        <p:spPr>
          <a:xfrm>
            <a:off x="3844705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FCD67993-F9AA-4455-926E-4DC827C64A87}"/>
              </a:ext>
            </a:extLst>
          </p:cNvPr>
          <p:cNvSpPr/>
          <p:nvPr/>
        </p:nvSpPr>
        <p:spPr>
          <a:xfrm>
            <a:off x="4518520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0F804B96-B26B-41B4-BC14-EC28E354A3E9}"/>
              </a:ext>
            </a:extLst>
          </p:cNvPr>
          <p:cNvSpPr/>
          <p:nvPr/>
        </p:nvSpPr>
        <p:spPr>
          <a:xfrm>
            <a:off x="5192335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190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5CA06EA4-8930-4C5C-9753-77FB6DD5929A}"/>
              </a:ext>
            </a:extLst>
          </p:cNvPr>
          <p:cNvSpPr/>
          <p:nvPr/>
        </p:nvSpPr>
        <p:spPr>
          <a:xfrm>
            <a:off x="5866150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3A89ACC0-6C74-40A9-B596-C7EC3E6F5D77}"/>
              </a:ext>
            </a:extLst>
          </p:cNvPr>
          <p:cNvSpPr/>
          <p:nvPr/>
        </p:nvSpPr>
        <p:spPr>
          <a:xfrm>
            <a:off x="6539964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0D020BF7-352C-43A1-82D2-AD31DE312CFD}"/>
              </a:ext>
            </a:extLst>
          </p:cNvPr>
          <p:cNvSpPr/>
          <p:nvPr/>
        </p:nvSpPr>
        <p:spPr>
          <a:xfrm>
            <a:off x="7213779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7EC2A129-557F-4D46-A3E4-AFD3BE71E6B7}"/>
              </a:ext>
            </a:extLst>
          </p:cNvPr>
          <p:cNvSpPr/>
          <p:nvPr/>
        </p:nvSpPr>
        <p:spPr>
          <a:xfrm>
            <a:off x="7887594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138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90EF9B5C-412C-4CBA-94C0-5FC3EAFD150C}"/>
              </a:ext>
            </a:extLst>
          </p:cNvPr>
          <p:cNvSpPr/>
          <p:nvPr/>
        </p:nvSpPr>
        <p:spPr>
          <a:xfrm>
            <a:off x="8561409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175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22B4A81C-D2E9-49E5-ABC1-11EB42DAFAC2}"/>
              </a:ext>
            </a:extLst>
          </p:cNvPr>
          <p:cNvSpPr/>
          <p:nvPr/>
        </p:nvSpPr>
        <p:spPr>
          <a:xfrm>
            <a:off x="9235224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144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F40E8779-6ACE-4853-9E39-59B8B96DCC94}"/>
              </a:ext>
            </a:extLst>
          </p:cNvPr>
          <p:cNvSpPr/>
          <p:nvPr/>
        </p:nvSpPr>
        <p:spPr>
          <a:xfrm>
            <a:off x="9909039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105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F8214FC9-EA9F-41F2-B9E3-02213BA472C6}"/>
              </a:ext>
            </a:extLst>
          </p:cNvPr>
          <p:cNvSpPr/>
          <p:nvPr/>
        </p:nvSpPr>
        <p:spPr>
          <a:xfrm>
            <a:off x="10582853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108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4702C29-FDE1-4502-8153-FAFE96FC6384}"/>
              </a:ext>
            </a:extLst>
          </p:cNvPr>
          <p:cNvSpPr/>
          <p:nvPr/>
        </p:nvSpPr>
        <p:spPr>
          <a:xfrm>
            <a:off x="11256664" y="5081530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1,730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ECD7064E-7B06-4A8B-A003-ECDBBD273699}"/>
              </a:ext>
            </a:extLst>
          </p:cNvPr>
          <p:cNvSpPr/>
          <p:nvPr/>
        </p:nvSpPr>
        <p:spPr>
          <a:xfrm>
            <a:off x="873882" y="5280427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Office Expenses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EC791636-72EC-431D-B1AE-CC10800B9271}"/>
              </a:ext>
            </a:extLst>
          </p:cNvPr>
          <p:cNvSpPr/>
          <p:nvPr/>
        </p:nvSpPr>
        <p:spPr>
          <a:xfrm>
            <a:off x="3170890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AE76BF6E-5261-43BD-B376-8192D9CF18C3}"/>
              </a:ext>
            </a:extLst>
          </p:cNvPr>
          <p:cNvSpPr/>
          <p:nvPr/>
        </p:nvSpPr>
        <p:spPr>
          <a:xfrm>
            <a:off x="3844705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73948A7E-2FCB-4829-9023-4587BCD4405F}"/>
              </a:ext>
            </a:extLst>
          </p:cNvPr>
          <p:cNvSpPr/>
          <p:nvPr/>
        </p:nvSpPr>
        <p:spPr>
          <a:xfrm>
            <a:off x="4518520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08575BC0-84EB-4344-BCA6-CF208EA4F56D}"/>
              </a:ext>
            </a:extLst>
          </p:cNvPr>
          <p:cNvSpPr/>
          <p:nvPr/>
        </p:nvSpPr>
        <p:spPr>
          <a:xfrm>
            <a:off x="5192335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75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48041C53-7345-4D7B-8B0D-12C770D97030}"/>
              </a:ext>
            </a:extLst>
          </p:cNvPr>
          <p:cNvSpPr/>
          <p:nvPr/>
        </p:nvSpPr>
        <p:spPr>
          <a:xfrm>
            <a:off x="5866150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7FE41FFD-B29C-4D6C-852D-BA8CD0581FE2}"/>
              </a:ext>
            </a:extLst>
          </p:cNvPr>
          <p:cNvSpPr/>
          <p:nvPr/>
        </p:nvSpPr>
        <p:spPr>
          <a:xfrm>
            <a:off x="6539964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20ACE83D-5E82-4590-8B58-F20485A6C2E5}"/>
              </a:ext>
            </a:extLst>
          </p:cNvPr>
          <p:cNvSpPr/>
          <p:nvPr/>
        </p:nvSpPr>
        <p:spPr>
          <a:xfrm>
            <a:off x="7213779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2A6DF1C9-4642-416B-B6A4-2D282CCD6227}"/>
              </a:ext>
            </a:extLst>
          </p:cNvPr>
          <p:cNvSpPr/>
          <p:nvPr/>
        </p:nvSpPr>
        <p:spPr>
          <a:xfrm>
            <a:off x="7887594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17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B97E39EA-983E-4612-9F50-D81F567BBCA4}"/>
              </a:ext>
            </a:extLst>
          </p:cNvPr>
          <p:cNvSpPr/>
          <p:nvPr/>
        </p:nvSpPr>
        <p:spPr>
          <a:xfrm>
            <a:off x="8561409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135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0AA47F13-035E-443F-BEF6-A66FE40E29B5}"/>
              </a:ext>
            </a:extLst>
          </p:cNvPr>
          <p:cNvSpPr/>
          <p:nvPr/>
        </p:nvSpPr>
        <p:spPr>
          <a:xfrm>
            <a:off x="9235224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122</a:t>
            </a: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BABB02FC-0408-4812-AFC5-F0D25867E221}"/>
              </a:ext>
            </a:extLst>
          </p:cNvPr>
          <p:cNvSpPr/>
          <p:nvPr/>
        </p:nvSpPr>
        <p:spPr>
          <a:xfrm>
            <a:off x="9909039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93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6E3F7046-6425-4F1D-A54B-653A6CDC4125}"/>
              </a:ext>
            </a:extLst>
          </p:cNvPr>
          <p:cNvSpPr/>
          <p:nvPr/>
        </p:nvSpPr>
        <p:spPr>
          <a:xfrm>
            <a:off x="10582853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210</a:t>
            </a: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AE970612-45E2-4884-A111-8FC151ACB929}"/>
              </a:ext>
            </a:extLst>
          </p:cNvPr>
          <p:cNvSpPr/>
          <p:nvPr/>
        </p:nvSpPr>
        <p:spPr>
          <a:xfrm>
            <a:off x="11256664" y="5280427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1,488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3D4780C6-7FC7-470F-8B37-C1042C0A9B5C}"/>
              </a:ext>
            </a:extLst>
          </p:cNvPr>
          <p:cNvSpPr/>
          <p:nvPr/>
        </p:nvSpPr>
        <p:spPr>
          <a:xfrm>
            <a:off x="873882" y="5479323"/>
            <a:ext cx="2270412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Owner Payroll</a:t>
            </a: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8FCE37AF-463C-4241-BE7C-21549B059DC6}"/>
              </a:ext>
            </a:extLst>
          </p:cNvPr>
          <p:cNvSpPr/>
          <p:nvPr/>
        </p:nvSpPr>
        <p:spPr>
          <a:xfrm>
            <a:off x="3170890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8BAC6A24-6C4E-4BF8-B8C5-E0B98509EAEC}"/>
              </a:ext>
            </a:extLst>
          </p:cNvPr>
          <p:cNvSpPr/>
          <p:nvPr/>
        </p:nvSpPr>
        <p:spPr>
          <a:xfrm>
            <a:off x="3844705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C28D8FCE-97A9-44FE-B181-D645B30D1550}"/>
              </a:ext>
            </a:extLst>
          </p:cNvPr>
          <p:cNvSpPr/>
          <p:nvPr/>
        </p:nvSpPr>
        <p:spPr>
          <a:xfrm>
            <a:off x="4518520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FD16B6BA-DCE8-44BC-A742-A1ED26F11210}"/>
              </a:ext>
            </a:extLst>
          </p:cNvPr>
          <p:cNvSpPr/>
          <p:nvPr/>
        </p:nvSpPr>
        <p:spPr>
          <a:xfrm>
            <a:off x="5192335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D5416F3-87A4-41C5-A505-3A0EB80FB181}"/>
              </a:ext>
            </a:extLst>
          </p:cNvPr>
          <p:cNvSpPr/>
          <p:nvPr/>
        </p:nvSpPr>
        <p:spPr>
          <a:xfrm>
            <a:off x="5866150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4E7B4373-20FF-4AC9-BEB5-DB2C50318313}"/>
              </a:ext>
            </a:extLst>
          </p:cNvPr>
          <p:cNvSpPr/>
          <p:nvPr/>
        </p:nvSpPr>
        <p:spPr>
          <a:xfrm>
            <a:off x="6539964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99E670EC-7A3C-417D-9333-24A1B3277EFB}"/>
              </a:ext>
            </a:extLst>
          </p:cNvPr>
          <p:cNvSpPr/>
          <p:nvPr/>
        </p:nvSpPr>
        <p:spPr>
          <a:xfrm>
            <a:off x="7213779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8,333</a:t>
            </a: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F6BAD844-8C69-4E3E-858D-33CC5ED2AC56}"/>
              </a:ext>
            </a:extLst>
          </p:cNvPr>
          <p:cNvSpPr/>
          <p:nvPr/>
        </p:nvSpPr>
        <p:spPr>
          <a:xfrm>
            <a:off x="7887594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04F7D6E6-31D3-4CF0-8ED4-F3B346CF2444}"/>
              </a:ext>
            </a:extLst>
          </p:cNvPr>
          <p:cNvSpPr/>
          <p:nvPr/>
        </p:nvSpPr>
        <p:spPr>
          <a:xfrm>
            <a:off x="8561409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3022BE43-A49F-4E7C-B5D5-042CEFAE57A3}"/>
              </a:ext>
            </a:extLst>
          </p:cNvPr>
          <p:cNvSpPr/>
          <p:nvPr/>
        </p:nvSpPr>
        <p:spPr>
          <a:xfrm>
            <a:off x="9235224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4FD72962-60CD-4060-B30A-6F5DEFBC933B}"/>
              </a:ext>
            </a:extLst>
          </p:cNvPr>
          <p:cNvSpPr/>
          <p:nvPr/>
        </p:nvSpPr>
        <p:spPr>
          <a:xfrm>
            <a:off x="9909039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7BEC9A94-F695-498E-A0E7-A0083F4BFDFE}"/>
              </a:ext>
            </a:extLst>
          </p:cNvPr>
          <p:cNvSpPr/>
          <p:nvPr/>
        </p:nvSpPr>
        <p:spPr>
          <a:xfrm>
            <a:off x="10582853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8,333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51994386-87C4-4DCF-B85C-50F01F50D181}"/>
              </a:ext>
            </a:extLst>
          </p:cNvPr>
          <p:cNvSpPr/>
          <p:nvPr/>
        </p:nvSpPr>
        <p:spPr>
          <a:xfrm>
            <a:off x="11256664" y="547932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100,000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CD76C092-7754-4A77-B5EA-657E95C95417}"/>
              </a:ext>
            </a:extLst>
          </p:cNvPr>
          <p:cNvSpPr/>
          <p:nvPr/>
        </p:nvSpPr>
        <p:spPr>
          <a:xfrm>
            <a:off x="873878" y="5678220"/>
            <a:ext cx="2270416" cy="197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Subcontracted Labor</a:t>
            </a: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0CC289AD-0606-4DB6-A2C4-27263EA8002F}"/>
              </a:ext>
            </a:extLst>
          </p:cNvPr>
          <p:cNvSpPr/>
          <p:nvPr/>
        </p:nvSpPr>
        <p:spPr>
          <a:xfrm>
            <a:off x="3170890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</a:t>
            </a: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24EF739F-84F2-4F4F-AF9D-DCFA8F6F2C69}"/>
              </a:ext>
            </a:extLst>
          </p:cNvPr>
          <p:cNvSpPr/>
          <p:nvPr/>
        </p:nvSpPr>
        <p:spPr>
          <a:xfrm>
            <a:off x="3844705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808</a:t>
            </a: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8D5424C2-1B83-4D26-9C96-A190493E232F}"/>
              </a:ext>
            </a:extLst>
          </p:cNvPr>
          <p:cNvSpPr/>
          <p:nvPr/>
        </p:nvSpPr>
        <p:spPr>
          <a:xfrm>
            <a:off x="4518520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078760FD-ACE4-482E-8650-4F371E8A2EE8}"/>
              </a:ext>
            </a:extLst>
          </p:cNvPr>
          <p:cNvSpPr/>
          <p:nvPr/>
        </p:nvSpPr>
        <p:spPr>
          <a:xfrm>
            <a:off x="5192335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334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E8C0D193-84FE-4CB1-AC75-C5979C38BE2B}"/>
              </a:ext>
            </a:extLst>
          </p:cNvPr>
          <p:cNvSpPr/>
          <p:nvPr/>
        </p:nvSpPr>
        <p:spPr>
          <a:xfrm>
            <a:off x="5866150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DA3E41A7-BA92-467B-BE68-9CCC2CDD94C9}"/>
              </a:ext>
            </a:extLst>
          </p:cNvPr>
          <p:cNvSpPr/>
          <p:nvPr/>
        </p:nvSpPr>
        <p:spPr>
          <a:xfrm>
            <a:off x="6539964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9E19575C-80F1-4096-B584-69EDD3D3ECA6}"/>
              </a:ext>
            </a:extLst>
          </p:cNvPr>
          <p:cNvSpPr/>
          <p:nvPr/>
        </p:nvSpPr>
        <p:spPr>
          <a:xfrm>
            <a:off x="7213779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655A72EE-CA9E-43EB-89BF-91E6376214D5}"/>
              </a:ext>
            </a:extLst>
          </p:cNvPr>
          <p:cNvSpPr/>
          <p:nvPr/>
        </p:nvSpPr>
        <p:spPr>
          <a:xfrm>
            <a:off x="7887594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100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7CDEE8D5-37CD-4214-9CDB-36233A625EA4}"/>
              </a:ext>
            </a:extLst>
          </p:cNvPr>
          <p:cNvSpPr/>
          <p:nvPr/>
        </p:nvSpPr>
        <p:spPr>
          <a:xfrm>
            <a:off x="8561409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85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A89E3289-F2F8-459D-88B3-7664CCA66D8E}"/>
              </a:ext>
            </a:extLst>
          </p:cNvPr>
          <p:cNvSpPr/>
          <p:nvPr/>
        </p:nvSpPr>
        <p:spPr>
          <a:xfrm>
            <a:off x="9235224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169</a:t>
            </a: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92073FF5-40FD-479A-8DAF-15096BBFED8E}"/>
              </a:ext>
            </a:extLst>
          </p:cNvPr>
          <p:cNvSpPr/>
          <p:nvPr/>
        </p:nvSpPr>
        <p:spPr>
          <a:xfrm>
            <a:off x="9909039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153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9ABC20EC-6A7D-42E3-9254-0B881E3B05E3}"/>
              </a:ext>
            </a:extLst>
          </p:cNvPr>
          <p:cNvSpPr/>
          <p:nvPr/>
        </p:nvSpPr>
        <p:spPr>
          <a:xfrm>
            <a:off x="10582853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121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52D00D48-0D89-4E02-B3C7-A31BA0BD66C1}"/>
              </a:ext>
            </a:extLst>
          </p:cNvPr>
          <p:cNvSpPr/>
          <p:nvPr/>
        </p:nvSpPr>
        <p:spPr>
          <a:xfrm>
            <a:off x="11256664" y="5678220"/>
            <a:ext cx="647219" cy="19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3,887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C1DC564E-1E83-418B-A091-4E70DAA95FE9}"/>
              </a:ext>
            </a:extLst>
          </p:cNvPr>
          <p:cNvSpPr/>
          <p:nvPr/>
        </p:nvSpPr>
        <p:spPr>
          <a:xfrm>
            <a:off x="873878" y="5890393"/>
            <a:ext cx="2270416" cy="18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Vehicle Expenses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610FECF-1F99-4617-B460-ABE106C3B25F}"/>
              </a:ext>
            </a:extLst>
          </p:cNvPr>
          <p:cNvSpPr/>
          <p:nvPr/>
        </p:nvSpPr>
        <p:spPr>
          <a:xfrm>
            <a:off x="3170890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EE1AFE15-39B9-4190-AD52-B62BB662AAD6}"/>
              </a:ext>
            </a:extLst>
          </p:cNvPr>
          <p:cNvSpPr/>
          <p:nvPr/>
        </p:nvSpPr>
        <p:spPr>
          <a:xfrm>
            <a:off x="3844705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20A2AC82-3323-4066-A47D-D64DD928CB4B}"/>
              </a:ext>
            </a:extLst>
          </p:cNvPr>
          <p:cNvSpPr/>
          <p:nvPr/>
        </p:nvSpPr>
        <p:spPr>
          <a:xfrm>
            <a:off x="4518520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0D34169B-840F-41AF-9B48-DF5F1A7E8A87}"/>
              </a:ext>
            </a:extLst>
          </p:cNvPr>
          <p:cNvSpPr/>
          <p:nvPr/>
        </p:nvSpPr>
        <p:spPr>
          <a:xfrm>
            <a:off x="5192335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444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CBC90257-3AF4-4037-AA14-FEDDF7F6CF2F}"/>
              </a:ext>
            </a:extLst>
          </p:cNvPr>
          <p:cNvSpPr/>
          <p:nvPr/>
        </p:nvSpPr>
        <p:spPr>
          <a:xfrm>
            <a:off x="5866150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F2043B7D-5479-44DF-9CF9-B16341465168}"/>
              </a:ext>
            </a:extLst>
          </p:cNvPr>
          <p:cNvSpPr/>
          <p:nvPr/>
        </p:nvSpPr>
        <p:spPr>
          <a:xfrm>
            <a:off x="6539964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7BFDB9D1-0F90-4793-9802-E985BBA1973A}"/>
              </a:ext>
            </a:extLst>
          </p:cNvPr>
          <p:cNvSpPr/>
          <p:nvPr/>
        </p:nvSpPr>
        <p:spPr>
          <a:xfrm>
            <a:off x="7213779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E2D36082-99A9-4820-B799-2A09652F7742}"/>
              </a:ext>
            </a:extLst>
          </p:cNvPr>
          <p:cNvSpPr/>
          <p:nvPr/>
        </p:nvSpPr>
        <p:spPr>
          <a:xfrm>
            <a:off x="7887594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463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13C655E5-7840-49A8-A424-9303723E01FE}"/>
              </a:ext>
            </a:extLst>
          </p:cNvPr>
          <p:cNvSpPr/>
          <p:nvPr/>
        </p:nvSpPr>
        <p:spPr>
          <a:xfrm>
            <a:off x="8561409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478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B5B4F6FD-9907-468B-891E-DE7A6D9C7132}"/>
              </a:ext>
            </a:extLst>
          </p:cNvPr>
          <p:cNvSpPr/>
          <p:nvPr/>
        </p:nvSpPr>
        <p:spPr>
          <a:xfrm>
            <a:off x="9235224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449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CCFF4895-5422-4AE6-B0AD-33802B148496}"/>
              </a:ext>
            </a:extLst>
          </p:cNvPr>
          <p:cNvSpPr/>
          <p:nvPr/>
        </p:nvSpPr>
        <p:spPr>
          <a:xfrm>
            <a:off x="9909039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497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E72FBC13-27FC-4840-805F-2334499EF81A}"/>
              </a:ext>
            </a:extLst>
          </p:cNvPr>
          <p:cNvSpPr/>
          <p:nvPr/>
        </p:nvSpPr>
        <p:spPr>
          <a:xfrm>
            <a:off x="10582853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513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538BE795-55ED-402B-8013-CF287001758A}"/>
              </a:ext>
            </a:extLst>
          </p:cNvPr>
          <p:cNvSpPr/>
          <p:nvPr/>
        </p:nvSpPr>
        <p:spPr>
          <a:xfrm>
            <a:off x="11256664" y="5890393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5,746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3081F06-0F27-4138-A401-0C2A2E43367D}"/>
              </a:ext>
            </a:extLst>
          </p:cNvPr>
          <p:cNvSpPr/>
          <p:nvPr/>
        </p:nvSpPr>
        <p:spPr>
          <a:xfrm>
            <a:off x="116531" y="6089288"/>
            <a:ext cx="3027763" cy="184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Total Expenses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3806E38B-AB42-4BF5-A222-2462E6ABE20B}"/>
              </a:ext>
            </a:extLst>
          </p:cNvPr>
          <p:cNvSpPr/>
          <p:nvPr/>
        </p:nvSpPr>
        <p:spPr>
          <a:xfrm>
            <a:off x="3170890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12,156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4E0E6B2-B18E-46F8-A99D-BB13196E8806}"/>
              </a:ext>
            </a:extLst>
          </p:cNvPr>
          <p:cNvSpPr/>
          <p:nvPr/>
        </p:nvSpPr>
        <p:spPr>
          <a:xfrm>
            <a:off x="3844705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11,048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744CC446-6D9B-45E0-A25F-6BAF88F6A0D9}"/>
              </a:ext>
            </a:extLst>
          </p:cNvPr>
          <p:cNvSpPr/>
          <p:nvPr/>
        </p:nvSpPr>
        <p:spPr>
          <a:xfrm>
            <a:off x="4518520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21,004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9BE2105F-AEBD-40DB-A149-FA4612A8A332}"/>
              </a:ext>
            </a:extLst>
          </p:cNvPr>
          <p:cNvSpPr/>
          <p:nvPr/>
        </p:nvSpPr>
        <p:spPr>
          <a:xfrm>
            <a:off x="5192335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10,645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E7D11825-DEE5-46D4-8791-5398B2959148}"/>
              </a:ext>
            </a:extLst>
          </p:cNvPr>
          <p:cNvSpPr/>
          <p:nvPr/>
        </p:nvSpPr>
        <p:spPr>
          <a:xfrm>
            <a:off x="5866150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10,660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393C3741-5843-4347-9364-032A9836147E}"/>
              </a:ext>
            </a:extLst>
          </p:cNvPr>
          <p:cNvSpPr/>
          <p:nvPr/>
        </p:nvSpPr>
        <p:spPr>
          <a:xfrm>
            <a:off x="6539964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11,348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C9116D65-58E4-4C0A-8ED2-4D3FEFC43C15}"/>
              </a:ext>
            </a:extLst>
          </p:cNvPr>
          <p:cNvSpPr/>
          <p:nvPr/>
        </p:nvSpPr>
        <p:spPr>
          <a:xfrm>
            <a:off x="7213779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11,281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BF91F9F6-F076-4D63-B71E-FE31F953B30C}"/>
              </a:ext>
            </a:extLst>
          </p:cNvPr>
          <p:cNvSpPr/>
          <p:nvPr/>
        </p:nvSpPr>
        <p:spPr>
          <a:xfrm>
            <a:off x="7887594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11,359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0521E3EA-C0D7-4811-8F88-F2F80E33C606}"/>
              </a:ext>
            </a:extLst>
          </p:cNvPr>
          <p:cNvSpPr/>
          <p:nvPr/>
        </p:nvSpPr>
        <p:spPr>
          <a:xfrm>
            <a:off x="8561409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10,600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4D138436-5D45-4DEC-9BA7-55E54E448E46}"/>
              </a:ext>
            </a:extLst>
          </p:cNvPr>
          <p:cNvSpPr/>
          <p:nvPr/>
        </p:nvSpPr>
        <p:spPr>
          <a:xfrm>
            <a:off x="9235224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10,986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9ECC5ED7-2BB5-4021-829A-78A81B116D91}"/>
              </a:ext>
            </a:extLst>
          </p:cNvPr>
          <p:cNvSpPr/>
          <p:nvPr/>
        </p:nvSpPr>
        <p:spPr>
          <a:xfrm>
            <a:off x="9909039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10,848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2FCB771F-5731-4736-A470-AF65B38DC773}"/>
              </a:ext>
            </a:extLst>
          </p:cNvPr>
          <p:cNvSpPr/>
          <p:nvPr/>
        </p:nvSpPr>
        <p:spPr>
          <a:xfrm>
            <a:off x="10582853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11,021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819FE6C1-7F61-4392-ABB6-906C0B5F6BB0}"/>
              </a:ext>
            </a:extLst>
          </p:cNvPr>
          <p:cNvSpPr/>
          <p:nvPr/>
        </p:nvSpPr>
        <p:spPr>
          <a:xfrm>
            <a:off x="11256664" y="6089288"/>
            <a:ext cx="647219" cy="18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142,957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0A39EF2E-417A-46E9-BAB5-A88B6345E90F}"/>
              </a:ext>
            </a:extLst>
          </p:cNvPr>
          <p:cNvSpPr/>
          <p:nvPr/>
        </p:nvSpPr>
        <p:spPr>
          <a:xfrm>
            <a:off x="116531" y="6288186"/>
            <a:ext cx="3027763" cy="184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Total Net Income</a:t>
            </a:r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3FB31DA0-8F67-450D-9FAA-BD8B9A019EA6}"/>
              </a:ext>
            </a:extLst>
          </p:cNvPr>
          <p:cNvGrpSpPr/>
          <p:nvPr/>
        </p:nvGrpSpPr>
        <p:grpSpPr>
          <a:xfrm>
            <a:off x="3197486" y="6288169"/>
            <a:ext cx="8706397" cy="183600"/>
            <a:chOff x="3265363" y="6068452"/>
            <a:chExt cx="8793461" cy="343337"/>
          </a:xfrm>
        </p:grpSpPr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58ACA9E0-A278-455B-9A1C-EABB27372174}"/>
                </a:ext>
              </a:extLst>
            </p:cNvPr>
            <p:cNvSpPr/>
            <p:nvPr/>
          </p:nvSpPr>
          <p:spPr>
            <a:xfrm>
              <a:off x="3265363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19,340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7EEEC25B-45A0-40CE-B6C5-3A66754D00B5}"/>
                </a:ext>
              </a:extLst>
            </p:cNvPr>
            <p:cNvSpPr/>
            <p:nvPr/>
          </p:nvSpPr>
          <p:spPr>
            <a:xfrm>
              <a:off x="3945916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33,525</a:t>
              </a:r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4BDE4F6D-E263-40A4-8E7D-B1DA2AC1DBD2}"/>
                </a:ext>
              </a:extLst>
            </p:cNvPr>
            <p:cNvSpPr/>
            <p:nvPr/>
          </p:nvSpPr>
          <p:spPr>
            <a:xfrm>
              <a:off x="4626469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-</a:t>
              </a:r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1,167</a:t>
              </a:r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7781AC6A-AAFE-4A9A-BB95-CC0A80053A06}"/>
                </a:ext>
              </a:extLst>
            </p:cNvPr>
            <p:cNvSpPr/>
            <p:nvPr/>
          </p:nvSpPr>
          <p:spPr>
            <a:xfrm>
              <a:off x="5307022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35,927</a:t>
              </a:r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8E56D6A7-9E8A-472A-B5D6-DBC973D7448B}"/>
                </a:ext>
              </a:extLst>
            </p:cNvPr>
            <p:cNvSpPr/>
            <p:nvPr/>
          </p:nvSpPr>
          <p:spPr>
            <a:xfrm>
              <a:off x="5987575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36,616</a:t>
              </a:r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C55F0055-3C5C-4270-8710-EAF065B8B81A}"/>
                </a:ext>
              </a:extLst>
            </p:cNvPr>
            <p:cNvSpPr/>
            <p:nvPr/>
          </p:nvSpPr>
          <p:spPr>
            <a:xfrm>
              <a:off x="6668128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-4,748</a:t>
              </a: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6B021D4F-555A-479E-82E1-062409B88ED7}"/>
                </a:ext>
              </a:extLst>
            </p:cNvPr>
            <p:cNvSpPr/>
            <p:nvPr/>
          </p:nvSpPr>
          <p:spPr>
            <a:xfrm>
              <a:off x="7348681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-8,915</a:t>
              </a:r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9510F89-FCB4-4992-AA09-9451B3590FE9}"/>
                </a:ext>
              </a:extLst>
            </p:cNvPr>
            <p:cNvSpPr/>
            <p:nvPr/>
          </p:nvSpPr>
          <p:spPr>
            <a:xfrm>
              <a:off x="8029234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52,635</a:t>
              </a: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48348845-8615-4349-B6A0-426EBD898E38}"/>
                </a:ext>
              </a:extLst>
            </p:cNvPr>
            <p:cNvSpPr/>
            <p:nvPr/>
          </p:nvSpPr>
          <p:spPr>
            <a:xfrm>
              <a:off x="8682925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31,877</a:t>
              </a:r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2AE193E5-8835-4DDA-94D5-B2A8A2363998}"/>
                </a:ext>
              </a:extLst>
            </p:cNvPr>
            <p:cNvSpPr/>
            <p:nvPr/>
          </p:nvSpPr>
          <p:spPr>
            <a:xfrm>
              <a:off x="9363478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45,447</a:t>
              </a:r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AC10EC87-8258-42B6-B9A5-2F05B4DA2F82}"/>
                </a:ext>
              </a:extLst>
            </p:cNvPr>
            <p:cNvSpPr/>
            <p:nvPr/>
          </p:nvSpPr>
          <p:spPr>
            <a:xfrm>
              <a:off x="10044031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92,604</a:t>
              </a: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6459350-4B88-47AF-BD72-0D051F1909DE}"/>
                </a:ext>
              </a:extLst>
            </p:cNvPr>
            <p:cNvSpPr/>
            <p:nvPr/>
          </p:nvSpPr>
          <p:spPr>
            <a:xfrm>
              <a:off x="10724584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91,924</a:t>
              </a: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8760CA63-7EDB-4122-9752-B0C2F39B4871}"/>
                </a:ext>
              </a:extLst>
            </p:cNvPr>
            <p:cNvSpPr/>
            <p:nvPr/>
          </p:nvSpPr>
          <p:spPr>
            <a:xfrm>
              <a:off x="11405133" y="6068452"/>
              <a:ext cx="653691" cy="34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425,066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01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429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" name="Group 951">
            <a:extLst>
              <a:ext uri="{FF2B5EF4-FFF2-40B4-BE49-F238E27FC236}">
                <a16:creationId xmlns:a16="http://schemas.microsoft.com/office/drawing/2014/main" id="{479FCF37-19BB-42CD-B402-E5997AC44BA1}"/>
              </a:ext>
            </a:extLst>
          </p:cNvPr>
          <p:cNvGrpSpPr/>
          <p:nvPr/>
        </p:nvGrpSpPr>
        <p:grpSpPr>
          <a:xfrm>
            <a:off x="3170890" y="5038093"/>
            <a:ext cx="8732993" cy="140400"/>
            <a:chOff x="3170890" y="5939168"/>
            <a:chExt cx="8732993" cy="334293"/>
          </a:xfrm>
        </p:grpSpPr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8619D39B-0FF8-4E91-807B-1BF08FD91C3C}"/>
                </a:ext>
              </a:extLst>
            </p:cNvPr>
            <p:cNvSpPr/>
            <p:nvPr/>
          </p:nvSpPr>
          <p:spPr>
            <a:xfrm>
              <a:off x="3170890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19,340</a:t>
              </a:r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B1A6B037-DD2A-428E-B026-2AD5F00B629D}"/>
                </a:ext>
              </a:extLst>
            </p:cNvPr>
            <p:cNvSpPr/>
            <p:nvPr/>
          </p:nvSpPr>
          <p:spPr>
            <a:xfrm>
              <a:off x="3844705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33,525</a:t>
              </a:r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B6EB812A-7971-4CCB-919E-7D366BFE572E}"/>
                </a:ext>
              </a:extLst>
            </p:cNvPr>
            <p:cNvSpPr/>
            <p:nvPr/>
          </p:nvSpPr>
          <p:spPr>
            <a:xfrm>
              <a:off x="4518520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-1,167</a:t>
              </a:r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E75F0B1E-5FA9-49A1-B47A-239924444CE6}"/>
                </a:ext>
              </a:extLst>
            </p:cNvPr>
            <p:cNvSpPr/>
            <p:nvPr/>
          </p:nvSpPr>
          <p:spPr>
            <a:xfrm>
              <a:off x="5192335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35,927</a:t>
              </a:r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820802EA-3FBE-4F3B-BF0D-655065E2A793}"/>
                </a:ext>
              </a:extLst>
            </p:cNvPr>
            <p:cNvSpPr/>
            <p:nvPr/>
          </p:nvSpPr>
          <p:spPr>
            <a:xfrm>
              <a:off x="5866150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36,616</a:t>
              </a:r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AE637636-D381-4563-9FD7-256AE64504B4}"/>
                </a:ext>
              </a:extLst>
            </p:cNvPr>
            <p:cNvSpPr/>
            <p:nvPr/>
          </p:nvSpPr>
          <p:spPr>
            <a:xfrm>
              <a:off x="6539964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-4,748</a:t>
              </a:r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1046095E-9857-46B3-9DE0-9D2DDA5EF05F}"/>
                </a:ext>
              </a:extLst>
            </p:cNvPr>
            <p:cNvSpPr/>
            <p:nvPr/>
          </p:nvSpPr>
          <p:spPr>
            <a:xfrm>
              <a:off x="7213779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-8,915</a:t>
              </a:r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871F648B-469C-4AFE-B9C5-B169A69BEA27}"/>
                </a:ext>
              </a:extLst>
            </p:cNvPr>
            <p:cNvSpPr/>
            <p:nvPr/>
          </p:nvSpPr>
          <p:spPr>
            <a:xfrm>
              <a:off x="7887594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52,635</a:t>
              </a:r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0DFF6CE3-0F70-4092-9E91-358BB733C3E3}"/>
                </a:ext>
              </a:extLst>
            </p:cNvPr>
            <p:cNvSpPr/>
            <p:nvPr/>
          </p:nvSpPr>
          <p:spPr>
            <a:xfrm>
              <a:off x="8561409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31,877</a:t>
              </a:r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9F1E4910-C105-4074-9FE3-BB5884F7CFED}"/>
                </a:ext>
              </a:extLst>
            </p:cNvPr>
            <p:cNvSpPr/>
            <p:nvPr/>
          </p:nvSpPr>
          <p:spPr>
            <a:xfrm>
              <a:off x="9235224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45,447</a:t>
              </a:r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653DFE36-9F54-440B-815C-35B8357EA177}"/>
                </a:ext>
              </a:extLst>
            </p:cNvPr>
            <p:cNvSpPr/>
            <p:nvPr/>
          </p:nvSpPr>
          <p:spPr>
            <a:xfrm>
              <a:off x="9909039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92,604</a:t>
              </a:r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9402F70F-5E65-4809-B5A0-A6365FC777A7}"/>
                </a:ext>
              </a:extLst>
            </p:cNvPr>
            <p:cNvSpPr/>
            <p:nvPr/>
          </p:nvSpPr>
          <p:spPr>
            <a:xfrm>
              <a:off x="10582853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91,924</a:t>
              </a:r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C4CF6FA4-8346-4BD5-B4E1-C8A1C0B99BC4}"/>
                </a:ext>
              </a:extLst>
            </p:cNvPr>
            <p:cNvSpPr/>
            <p:nvPr/>
          </p:nvSpPr>
          <p:spPr>
            <a:xfrm>
              <a:off x="11256664" y="5939168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425,066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355013"/>
            <a:ext cx="11615765" cy="492443"/>
          </a:xfrm>
        </p:spPr>
        <p:txBody>
          <a:bodyPr/>
          <a:lstStyle/>
          <a:p>
            <a:r>
              <a:rPr lang="en-IN" sz="3200" b="1" dirty="0"/>
              <a:t>Trailing 12 Month P&amp;L with Add Back Schedule and SDE</a:t>
            </a:r>
            <a:endParaRPr lang="en-IN" sz="3200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6</a:t>
            </a:fld>
            <a:endParaRPr lang="en-IN" dirty="0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EA77F8A6-B7FE-4791-B3D1-48FD16C6C7BB}"/>
              </a:ext>
            </a:extLst>
          </p:cNvPr>
          <p:cNvSpPr/>
          <p:nvPr/>
        </p:nvSpPr>
        <p:spPr>
          <a:xfrm>
            <a:off x="116531" y="3046413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Gross Profit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12E9F0-4134-48A5-B949-8BB5D21EAC22}"/>
              </a:ext>
            </a:extLst>
          </p:cNvPr>
          <p:cNvGrpSpPr/>
          <p:nvPr/>
        </p:nvGrpSpPr>
        <p:grpSpPr>
          <a:xfrm>
            <a:off x="3170890" y="2725410"/>
            <a:ext cx="8732993" cy="151200"/>
            <a:chOff x="15807390" y="3586179"/>
            <a:chExt cx="8732993" cy="15120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3213374-2F35-4F9B-B436-B57B3F558753}"/>
                </a:ext>
              </a:extLst>
            </p:cNvPr>
            <p:cNvSpPr/>
            <p:nvPr/>
          </p:nvSpPr>
          <p:spPr>
            <a:xfrm>
              <a:off x="15807390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9,657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6AFD1B1-605E-4953-B790-DF1CAF340A70}"/>
                </a:ext>
              </a:extLst>
            </p:cNvPr>
            <p:cNvSpPr/>
            <p:nvPr/>
          </p:nvSpPr>
          <p:spPr>
            <a:xfrm>
              <a:off x="16481205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3,649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F6EA3D0-EDFD-452F-9F9B-AC5A522A5F4B}"/>
                </a:ext>
              </a:extLst>
            </p:cNvPr>
            <p:cNvSpPr/>
            <p:nvPr/>
          </p:nvSpPr>
          <p:spPr>
            <a:xfrm>
              <a:off x="17155020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24,509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3C6E999-8F50-46D6-86B4-08D5E7DD2E59}"/>
                </a:ext>
              </a:extLst>
            </p:cNvPr>
            <p:cNvSpPr/>
            <p:nvPr/>
          </p:nvSpPr>
          <p:spPr>
            <a:xfrm>
              <a:off x="17828835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7,904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A222847-788D-469B-AD64-9B54EF248CEC}"/>
                </a:ext>
              </a:extLst>
            </p:cNvPr>
            <p:cNvSpPr/>
            <p:nvPr/>
          </p:nvSpPr>
          <p:spPr>
            <a:xfrm>
              <a:off x="18502650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18,678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99DE21D-D132-47B5-A801-A6926C841EA8}"/>
                </a:ext>
              </a:extLst>
            </p:cNvPr>
            <p:cNvSpPr/>
            <p:nvPr/>
          </p:nvSpPr>
          <p:spPr>
            <a:xfrm>
              <a:off x="19176464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44,917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660A7B9-1EF7-45AF-B7A0-B391A9C743CB}"/>
                </a:ext>
              </a:extLst>
            </p:cNvPr>
            <p:cNvSpPr/>
            <p:nvPr/>
          </p:nvSpPr>
          <p:spPr>
            <a:xfrm>
              <a:off x="19850279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66,299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6A971D2-C1C3-41BE-96A2-9240C048C547}"/>
                </a:ext>
              </a:extLst>
            </p:cNvPr>
            <p:cNvSpPr/>
            <p:nvPr/>
          </p:nvSpPr>
          <p:spPr>
            <a:xfrm>
              <a:off x="20524094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44,523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C3CD23E-E70D-4D95-9C99-3CA163B72D17}"/>
                </a:ext>
              </a:extLst>
            </p:cNvPr>
            <p:cNvSpPr/>
            <p:nvPr/>
          </p:nvSpPr>
          <p:spPr>
            <a:xfrm>
              <a:off x="21197909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37,865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E7F574A-D3E3-42FA-8116-6E22FF651EEF}"/>
                </a:ext>
              </a:extLst>
            </p:cNvPr>
            <p:cNvSpPr/>
            <p:nvPr/>
          </p:nvSpPr>
          <p:spPr>
            <a:xfrm>
              <a:off x="21871724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29,732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37DF51E-EA9D-4E70-9909-6D3520C944E5}"/>
                </a:ext>
              </a:extLst>
            </p:cNvPr>
            <p:cNvSpPr/>
            <p:nvPr/>
          </p:nvSpPr>
          <p:spPr>
            <a:xfrm>
              <a:off x="22545539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12,342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672307-E129-414A-B60B-A15E6A3AEA4E}"/>
                </a:ext>
              </a:extLst>
            </p:cNvPr>
            <p:cNvSpPr/>
            <p:nvPr/>
          </p:nvSpPr>
          <p:spPr>
            <a:xfrm>
              <a:off x="23219353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5,156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8E97BEC-757F-4C2C-BB25-A5E2F7131A54}"/>
                </a:ext>
              </a:extLst>
            </p:cNvPr>
            <p:cNvSpPr/>
            <p:nvPr/>
          </p:nvSpPr>
          <p:spPr>
            <a:xfrm>
              <a:off x="23893164" y="3586179"/>
              <a:ext cx="647219" cy="15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305,233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DD5D42-F0CC-47E9-B711-49EB76239B03}"/>
              </a:ext>
            </a:extLst>
          </p:cNvPr>
          <p:cNvGrpSpPr/>
          <p:nvPr/>
        </p:nvGrpSpPr>
        <p:grpSpPr>
          <a:xfrm>
            <a:off x="3170890" y="2885912"/>
            <a:ext cx="8732993" cy="151200"/>
            <a:chOff x="15807390" y="3981480"/>
            <a:chExt cx="8732993" cy="151200"/>
          </a:xfrm>
          <a:solidFill>
            <a:schemeClr val="bg2">
              <a:lumMod val="90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230673E-0580-4AC1-B5EC-7C5260F05771}"/>
                </a:ext>
              </a:extLst>
            </p:cNvPr>
            <p:cNvSpPr/>
            <p:nvPr/>
          </p:nvSpPr>
          <p:spPr>
            <a:xfrm>
              <a:off x="15807390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23%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2D97BB6-4B69-4A99-AA0A-0797D0BE6D92}"/>
                </a:ext>
              </a:extLst>
            </p:cNvPr>
            <p:cNvSpPr/>
            <p:nvPr/>
          </p:nvSpPr>
          <p:spPr>
            <a:xfrm>
              <a:off x="16481205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8%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CB8D1EC-EC5A-4991-BAC0-661D80AAB41E}"/>
                </a:ext>
              </a:extLst>
            </p:cNvPr>
            <p:cNvSpPr/>
            <p:nvPr/>
          </p:nvSpPr>
          <p:spPr>
            <a:xfrm>
              <a:off x="17155020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55%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2C66E50-73AD-441C-9175-DDCF6FE885F2}"/>
                </a:ext>
              </a:extLst>
            </p:cNvPr>
            <p:cNvSpPr/>
            <p:nvPr/>
          </p:nvSpPr>
          <p:spPr>
            <a:xfrm>
              <a:off x="17828835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15%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84DE9ED-EADF-4A05-9AA4-DC0048295258}"/>
                </a:ext>
              </a:extLst>
            </p:cNvPr>
            <p:cNvSpPr/>
            <p:nvPr/>
          </p:nvSpPr>
          <p:spPr>
            <a:xfrm>
              <a:off x="18502650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28%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1041E92-1DC7-4ED0-9FAC-94F0990A7924}"/>
                </a:ext>
              </a:extLst>
            </p:cNvPr>
            <p:cNvSpPr/>
            <p:nvPr/>
          </p:nvSpPr>
          <p:spPr>
            <a:xfrm>
              <a:off x="19176464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87%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4E5BD82-299D-4C9A-B570-1FEFB79AC623}"/>
                </a:ext>
              </a:extLst>
            </p:cNvPr>
            <p:cNvSpPr/>
            <p:nvPr/>
          </p:nvSpPr>
          <p:spPr>
            <a:xfrm>
              <a:off x="19850279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97%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859C18-7569-46FA-B5DD-341683A53F74}"/>
                </a:ext>
              </a:extLst>
            </p:cNvPr>
            <p:cNvSpPr/>
            <p:nvPr/>
          </p:nvSpPr>
          <p:spPr>
            <a:xfrm>
              <a:off x="20524094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41%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456A1C4-84DD-467E-AFA7-7AA2636A98E0}"/>
                </a:ext>
              </a:extLst>
            </p:cNvPr>
            <p:cNvSpPr/>
            <p:nvPr/>
          </p:nvSpPr>
          <p:spPr>
            <a:xfrm>
              <a:off x="21197909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47%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77FB584-F237-4A0F-BC2F-0508F7FAEE66}"/>
                </a:ext>
              </a:extLst>
            </p:cNvPr>
            <p:cNvSpPr/>
            <p:nvPr/>
          </p:nvSpPr>
          <p:spPr>
            <a:xfrm>
              <a:off x="21871724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35%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DA220B7-59BE-402E-B7A7-D1ED30AC94BB}"/>
                </a:ext>
              </a:extLst>
            </p:cNvPr>
            <p:cNvSpPr/>
            <p:nvPr/>
          </p:nvSpPr>
          <p:spPr>
            <a:xfrm>
              <a:off x="22545539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11%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540BE70-83B7-4C1D-BC08-3A696E3A9813}"/>
                </a:ext>
              </a:extLst>
            </p:cNvPr>
            <p:cNvSpPr/>
            <p:nvPr/>
          </p:nvSpPr>
          <p:spPr>
            <a:xfrm>
              <a:off x="23219353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5%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2C4196A-AB3C-4B43-BB82-1721E6128C85}"/>
                </a:ext>
              </a:extLst>
            </p:cNvPr>
            <p:cNvSpPr/>
            <p:nvPr/>
          </p:nvSpPr>
          <p:spPr>
            <a:xfrm>
              <a:off x="23893164" y="3981480"/>
              <a:ext cx="647219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dirty="0">
                  <a:solidFill>
                    <a:schemeClr val="bg2">
                      <a:lumMod val="50000"/>
                    </a:schemeClr>
                  </a:solidFill>
                </a:rPr>
                <a:t>35%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7A945EE-7EBA-4D98-9A9F-9D2F4E3FF33B}"/>
              </a:ext>
            </a:extLst>
          </p:cNvPr>
          <p:cNvGrpSpPr/>
          <p:nvPr/>
        </p:nvGrpSpPr>
        <p:grpSpPr>
          <a:xfrm>
            <a:off x="3170890" y="1099492"/>
            <a:ext cx="8732993" cy="174448"/>
            <a:chOff x="3170890" y="1160583"/>
            <a:chExt cx="8732993" cy="369268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117A7F7-5010-43AF-BCBE-359E6E7A07B1}"/>
                </a:ext>
              </a:extLst>
            </p:cNvPr>
            <p:cNvSpPr/>
            <p:nvPr/>
          </p:nvSpPr>
          <p:spPr>
            <a:xfrm>
              <a:off x="317089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Mar-16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2B19348-40EE-4668-A5C5-005FAE722A7E}"/>
                </a:ext>
              </a:extLst>
            </p:cNvPr>
            <p:cNvSpPr/>
            <p:nvPr/>
          </p:nvSpPr>
          <p:spPr>
            <a:xfrm>
              <a:off x="3844705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Apr-16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A8ACDDA-9D48-4B13-9103-962EDD58F374}"/>
                </a:ext>
              </a:extLst>
            </p:cNvPr>
            <p:cNvSpPr/>
            <p:nvPr/>
          </p:nvSpPr>
          <p:spPr>
            <a:xfrm>
              <a:off x="451852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May-16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787F8AEB-C6AD-42F6-B5B4-1760F6FEEF1F}"/>
                </a:ext>
              </a:extLst>
            </p:cNvPr>
            <p:cNvSpPr/>
            <p:nvPr/>
          </p:nvSpPr>
          <p:spPr>
            <a:xfrm>
              <a:off x="5192335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Jun-16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B0B923A-D681-4E38-8528-53586056AD23}"/>
                </a:ext>
              </a:extLst>
            </p:cNvPr>
            <p:cNvSpPr/>
            <p:nvPr/>
          </p:nvSpPr>
          <p:spPr>
            <a:xfrm>
              <a:off x="586615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Jul-16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EFBAED61-0597-4654-A839-BD52A3DBF0D5}"/>
                </a:ext>
              </a:extLst>
            </p:cNvPr>
            <p:cNvSpPr/>
            <p:nvPr/>
          </p:nvSpPr>
          <p:spPr>
            <a:xfrm>
              <a:off x="653996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Aug-16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C48C4A0-B28B-476F-ABD5-016F50AFE3ED}"/>
                </a:ext>
              </a:extLst>
            </p:cNvPr>
            <p:cNvSpPr/>
            <p:nvPr/>
          </p:nvSpPr>
          <p:spPr>
            <a:xfrm>
              <a:off x="721377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Sep-16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CA7C7DC-AD15-40ED-B119-45115EB83C94}"/>
                </a:ext>
              </a:extLst>
            </p:cNvPr>
            <p:cNvSpPr/>
            <p:nvPr/>
          </p:nvSpPr>
          <p:spPr>
            <a:xfrm>
              <a:off x="788759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Oct-16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8D0CB62-42DE-4E0D-8317-D1A844117FE1}"/>
                </a:ext>
              </a:extLst>
            </p:cNvPr>
            <p:cNvSpPr/>
            <p:nvPr/>
          </p:nvSpPr>
          <p:spPr>
            <a:xfrm>
              <a:off x="856140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Nov-16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EA03420-6852-4674-A1A4-56CB96902DD9}"/>
                </a:ext>
              </a:extLst>
            </p:cNvPr>
            <p:cNvSpPr/>
            <p:nvPr/>
          </p:nvSpPr>
          <p:spPr>
            <a:xfrm>
              <a:off x="923522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Dec-16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39C522BA-E80E-49CC-A889-8C3C08E3AD74}"/>
                </a:ext>
              </a:extLst>
            </p:cNvPr>
            <p:cNvSpPr/>
            <p:nvPr/>
          </p:nvSpPr>
          <p:spPr>
            <a:xfrm>
              <a:off x="990903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Jan-17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BE71CAA1-C2BD-4AE1-9385-40C2BED19B84}"/>
                </a:ext>
              </a:extLst>
            </p:cNvPr>
            <p:cNvSpPr/>
            <p:nvPr/>
          </p:nvSpPr>
          <p:spPr>
            <a:xfrm>
              <a:off x="10582853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Feb-17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DDCA8F-06C4-4010-8C4C-D0B2097D1926}"/>
                </a:ext>
              </a:extLst>
            </p:cNvPr>
            <p:cNvSpPr/>
            <p:nvPr/>
          </p:nvSpPr>
          <p:spPr>
            <a:xfrm>
              <a:off x="11256664" y="1160583"/>
              <a:ext cx="647219" cy="3692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Total</a:t>
              </a: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009DFB1-920C-4CD9-958E-A1F0C0697A56}"/>
              </a:ext>
            </a:extLst>
          </p:cNvPr>
          <p:cNvSpPr/>
          <p:nvPr/>
        </p:nvSpPr>
        <p:spPr>
          <a:xfrm>
            <a:off x="116531" y="1280889"/>
            <a:ext cx="730755" cy="791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Income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DB9FD4B-E525-4BED-B2BF-2FCA3F51D046}"/>
              </a:ext>
            </a:extLst>
          </p:cNvPr>
          <p:cNvSpPr/>
          <p:nvPr/>
        </p:nvSpPr>
        <p:spPr>
          <a:xfrm>
            <a:off x="116531" y="2243903"/>
            <a:ext cx="730755" cy="47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Costs of Goods Sold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F3D4068-F91A-4012-8C60-4B40638E917E}"/>
              </a:ext>
            </a:extLst>
          </p:cNvPr>
          <p:cNvSpPr/>
          <p:nvPr/>
        </p:nvSpPr>
        <p:spPr>
          <a:xfrm>
            <a:off x="873882" y="1280889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Shopify sales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A6CD1DA-9CDC-4312-AC14-7E338CEE5772}"/>
              </a:ext>
            </a:extLst>
          </p:cNvPr>
          <p:cNvSpPr/>
          <p:nvPr/>
        </p:nvSpPr>
        <p:spPr>
          <a:xfrm>
            <a:off x="317089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12,617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E6B1228-B8B7-4BB5-A10A-9670398998F9}"/>
              </a:ext>
            </a:extLst>
          </p:cNvPr>
          <p:cNvSpPr/>
          <p:nvPr/>
        </p:nvSpPr>
        <p:spPr>
          <a:xfrm>
            <a:off x="3844705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13,751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181B7E0-9983-48FB-A707-C1DFC161971D}"/>
              </a:ext>
            </a:extLst>
          </p:cNvPr>
          <p:cNvSpPr/>
          <p:nvPr/>
        </p:nvSpPr>
        <p:spPr>
          <a:xfrm>
            <a:off x="451852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13,573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2CF6CCD-3F67-46F1-AE38-979DC72EAF1F}"/>
              </a:ext>
            </a:extLst>
          </p:cNvPr>
          <p:cNvSpPr/>
          <p:nvPr/>
        </p:nvSpPr>
        <p:spPr>
          <a:xfrm>
            <a:off x="5192335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16,576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C603366-F69A-4AAF-9A9A-1AB1A152A1B9}"/>
              </a:ext>
            </a:extLst>
          </p:cNvPr>
          <p:cNvSpPr/>
          <p:nvPr/>
        </p:nvSpPr>
        <p:spPr>
          <a:xfrm>
            <a:off x="586615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20,527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BF2E7CE-8DA6-43AB-98F5-09085A64C6CD}"/>
              </a:ext>
            </a:extLst>
          </p:cNvPr>
          <p:cNvSpPr/>
          <p:nvPr/>
        </p:nvSpPr>
        <p:spPr>
          <a:xfrm>
            <a:off x="653996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16,201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5BB2CE8-F3C2-4AEF-9DAC-EFE3393A23DB}"/>
              </a:ext>
            </a:extLst>
          </p:cNvPr>
          <p:cNvSpPr/>
          <p:nvPr/>
        </p:nvSpPr>
        <p:spPr>
          <a:xfrm>
            <a:off x="721377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21,542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5407E69-1FB8-4A5A-A831-367901759CF8}"/>
              </a:ext>
            </a:extLst>
          </p:cNvPr>
          <p:cNvSpPr/>
          <p:nvPr/>
        </p:nvSpPr>
        <p:spPr>
          <a:xfrm>
            <a:off x="788759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34,627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245636F9-997A-40E6-84EF-D86B34414775}"/>
              </a:ext>
            </a:extLst>
          </p:cNvPr>
          <p:cNvSpPr/>
          <p:nvPr/>
        </p:nvSpPr>
        <p:spPr>
          <a:xfrm>
            <a:off x="856140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25,352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43445E6-395E-4ABE-B5B0-D098526C4754}"/>
              </a:ext>
            </a:extLst>
          </p:cNvPr>
          <p:cNvSpPr/>
          <p:nvPr/>
        </p:nvSpPr>
        <p:spPr>
          <a:xfrm>
            <a:off x="923522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27,241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0BA2AE6-9F4E-492C-89C6-65A183D60ECB}"/>
              </a:ext>
            </a:extLst>
          </p:cNvPr>
          <p:cNvSpPr/>
          <p:nvPr/>
        </p:nvSpPr>
        <p:spPr>
          <a:xfrm>
            <a:off x="990903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36,092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AD88CCA-0AEF-43A5-942C-1A28EA0448AB}"/>
              </a:ext>
            </a:extLst>
          </p:cNvPr>
          <p:cNvSpPr/>
          <p:nvPr/>
        </p:nvSpPr>
        <p:spPr>
          <a:xfrm>
            <a:off x="10582853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34,068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6FB506C-A7CD-4D85-A3ED-E3475A6DE493}"/>
              </a:ext>
            </a:extLst>
          </p:cNvPr>
          <p:cNvSpPr/>
          <p:nvPr/>
        </p:nvSpPr>
        <p:spPr>
          <a:xfrm>
            <a:off x="1125666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272,168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BA8BC94-0A6A-45AC-8BF5-AEE7F83C40AD}"/>
              </a:ext>
            </a:extLst>
          </p:cNvPr>
          <p:cNvSpPr/>
          <p:nvPr/>
        </p:nvSpPr>
        <p:spPr>
          <a:xfrm>
            <a:off x="873882" y="1441391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Amazon Sales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7456747-53F3-4FAD-B871-D1777A6EACDE}"/>
              </a:ext>
            </a:extLst>
          </p:cNvPr>
          <p:cNvSpPr/>
          <p:nvPr/>
        </p:nvSpPr>
        <p:spPr>
          <a:xfrm>
            <a:off x="317089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21,029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F748C8E-65A7-4E7A-8A79-D04361A36109}"/>
              </a:ext>
            </a:extLst>
          </p:cNvPr>
          <p:cNvSpPr/>
          <p:nvPr/>
        </p:nvSpPr>
        <p:spPr>
          <a:xfrm>
            <a:off x="3844705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22,919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E27A838-43FE-4B3C-92C7-CC2893A11233}"/>
              </a:ext>
            </a:extLst>
          </p:cNvPr>
          <p:cNvSpPr/>
          <p:nvPr/>
        </p:nvSpPr>
        <p:spPr>
          <a:xfrm>
            <a:off x="451852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22,622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0EC43EC-C3F4-4530-8A6A-D7B45E7B1487}"/>
              </a:ext>
            </a:extLst>
          </p:cNvPr>
          <p:cNvSpPr/>
          <p:nvPr/>
        </p:nvSpPr>
        <p:spPr>
          <a:xfrm>
            <a:off x="5192335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27,627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A9EB8A5-FE0F-4CFE-8251-A68F50BA73CB}"/>
              </a:ext>
            </a:extLst>
          </p:cNvPr>
          <p:cNvSpPr/>
          <p:nvPr/>
        </p:nvSpPr>
        <p:spPr>
          <a:xfrm>
            <a:off x="586615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34,212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7F2974C-369D-49CA-A74C-7802ED61BD68}"/>
              </a:ext>
            </a:extLst>
          </p:cNvPr>
          <p:cNvSpPr/>
          <p:nvPr/>
        </p:nvSpPr>
        <p:spPr>
          <a:xfrm>
            <a:off x="653996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27,001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969E051-6085-47E4-972F-9BA5930D9E45}"/>
              </a:ext>
            </a:extLst>
          </p:cNvPr>
          <p:cNvSpPr/>
          <p:nvPr/>
        </p:nvSpPr>
        <p:spPr>
          <a:xfrm>
            <a:off x="721377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35,904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D8F6E47-973B-4095-9717-29D744701FEA}"/>
              </a:ext>
            </a:extLst>
          </p:cNvPr>
          <p:cNvSpPr/>
          <p:nvPr/>
        </p:nvSpPr>
        <p:spPr>
          <a:xfrm>
            <a:off x="788759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57,711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EF887F4-07DE-4B66-AF85-A4455D55E55D}"/>
              </a:ext>
            </a:extLst>
          </p:cNvPr>
          <p:cNvSpPr/>
          <p:nvPr/>
        </p:nvSpPr>
        <p:spPr>
          <a:xfrm>
            <a:off x="856140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42,253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70247C92-3F34-48AC-880A-7AB09D7CFF87}"/>
              </a:ext>
            </a:extLst>
          </p:cNvPr>
          <p:cNvSpPr/>
          <p:nvPr/>
        </p:nvSpPr>
        <p:spPr>
          <a:xfrm>
            <a:off x="923522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45,402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E49DC22-0C17-4495-AC7E-9774B00390DE}"/>
              </a:ext>
            </a:extLst>
          </p:cNvPr>
          <p:cNvSpPr/>
          <p:nvPr/>
        </p:nvSpPr>
        <p:spPr>
          <a:xfrm>
            <a:off x="990903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60,153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0DD71621-CD94-42C3-B533-0C870ADCC31B}"/>
              </a:ext>
            </a:extLst>
          </p:cNvPr>
          <p:cNvSpPr/>
          <p:nvPr/>
        </p:nvSpPr>
        <p:spPr>
          <a:xfrm>
            <a:off x="10582853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56,780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EF3990F-8F99-4ECF-AA39-9E0CE217A144}"/>
              </a:ext>
            </a:extLst>
          </p:cNvPr>
          <p:cNvSpPr/>
          <p:nvPr/>
        </p:nvSpPr>
        <p:spPr>
          <a:xfrm>
            <a:off x="1125666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453,613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F06060F-14FE-4E7A-A43F-99689D12AD20}"/>
              </a:ext>
            </a:extLst>
          </p:cNvPr>
          <p:cNvSpPr/>
          <p:nvPr/>
        </p:nvSpPr>
        <p:spPr>
          <a:xfrm>
            <a:off x="873882" y="1601894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eBay Sales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0BB71FCF-6AA3-48BA-805C-48728A122203}"/>
              </a:ext>
            </a:extLst>
          </p:cNvPr>
          <p:cNvSpPr/>
          <p:nvPr/>
        </p:nvSpPr>
        <p:spPr>
          <a:xfrm>
            <a:off x="317089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5,257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7B0B596-A1E5-4BDA-9CE4-2A9A64BACE1B}"/>
              </a:ext>
            </a:extLst>
          </p:cNvPr>
          <p:cNvSpPr/>
          <p:nvPr/>
        </p:nvSpPr>
        <p:spPr>
          <a:xfrm>
            <a:off x="3844705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5,730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D51814B8-A635-4414-B5F6-AD92FF797580}"/>
              </a:ext>
            </a:extLst>
          </p:cNvPr>
          <p:cNvSpPr/>
          <p:nvPr/>
        </p:nvSpPr>
        <p:spPr>
          <a:xfrm>
            <a:off x="451852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5,655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7971978-8077-4481-8F12-7C3790DACB72}"/>
              </a:ext>
            </a:extLst>
          </p:cNvPr>
          <p:cNvSpPr/>
          <p:nvPr/>
        </p:nvSpPr>
        <p:spPr>
          <a:xfrm>
            <a:off x="5192335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6,907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27EA019-9D49-43F9-90C9-28D09360B9D6}"/>
              </a:ext>
            </a:extLst>
          </p:cNvPr>
          <p:cNvSpPr/>
          <p:nvPr/>
        </p:nvSpPr>
        <p:spPr>
          <a:xfrm>
            <a:off x="586615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8,553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E90BEACF-A49D-4BE4-BA9E-3103335E5779}"/>
              </a:ext>
            </a:extLst>
          </p:cNvPr>
          <p:cNvSpPr/>
          <p:nvPr/>
        </p:nvSpPr>
        <p:spPr>
          <a:xfrm>
            <a:off x="653996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6,750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DAC306B-D5E3-47B6-8E33-934CA6E6728D}"/>
              </a:ext>
            </a:extLst>
          </p:cNvPr>
          <p:cNvSpPr/>
          <p:nvPr/>
        </p:nvSpPr>
        <p:spPr>
          <a:xfrm>
            <a:off x="721377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8,976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26E128F-1331-4443-BAE8-16277DD31EE9}"/>
              </a:ext>
            </a:extLst>
          </p:cNvPr>
          <p:cNvSpPr/>
          <p:nvPr/>
        </p:nvSpPr>
        <p:spPr>
          <a:xfrm>
            <a:off x="788759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14,428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C14D918-E4C1-4A93-9E68-256E365D7A4A}"/>
              </a:ext>
            </a:extLst>
          </p:cNvPr>
          <p:cNvSpPr/>
          <p:nvPr/>
        </p:nvSpPr>
        <p:spPr>
          <a:xfrm>
            <a:off x="856140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10,563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9A32EE44-5735-40A1-AD52-520A40B4C7A3}"/>
              </a:ext>
            </a:extLst>
          </p:cNvPr>
          <p:cNvSpPr/>
          <p:nvPr/>
        </p:nvSpPr>
        <p:spPr>
          <a:xfrm>
            <a:off x="923522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11,351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968AA5B1-F540-4B0D-897A-71823C062A9C}"/>
              </a:ext>
            </a:extLst>
          </p:cNvPr>
          <p:cNvSpPr/>
          <p:nvPr/>
        </p:nvSpPr>
        <p:spPr>
          <a:xfrm>
            <a:off x="990903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15,038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B294574-C6FE-4C0D-983C-562AC6870A61}"/>
              </a:ext>
            </a:extLst>
          </p:cNvPr>
          <p:cNvSpPr/>
          <p:nvPr/>
        </p:nvSpPr>
        <p:spPr>
          <a:xfrm>
            <a:off x="10582853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14,195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8DDA3FB4-168A-4735-A125-42AABD610022}"/>
              </a:ext>
            </a:extLst>
          </p:cNvPr>
          <p:cNvSpPr/>
          <p:nvPr/>
        </p:nvSpPr>
        <p:spPr>
          <a:xfrm>
            <a:off x="1125666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113,403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76A462-92F6-405B-B115-3A4CC65D8666}"/>
              </a:ext>
            </a:extLst>
          </p:cNvPr>
          <p:cNvSpPr/>
          <p:nvPr/>
        </p:nvSpPr>
        <p:spPr>
          <a:xfrm>
            <a:off x="873882" y="1762396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Amazon Europe Sales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B3C145F-B3DA-4745-A8F9-3799B558765F}"/>
              </a:ext>
            </a:extLst>
          </p:cNvPr>
          <p:cNvSpPr/>
          <p:nvPr/>
        </p:nvSpPr>
        <p:spPr>
          <a:xfrm>
            <a:off x="317089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1,104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7E5FD4EE-0153-47E2-8116-8C129A52211C}"/>
              </a:ext>
            </a:extLst>
          </p:cNvPr>
          <p:cNvSpPr/>
          <p:nvPr/>
        </p:nvSpPr>
        <p:spPr>
          <a:xfrm>
            <a:off x="3844705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2,963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D509DBB-1F4A-4D07-AF38-782BF8ACCE61}"/>
              </a:ext>
            </a:extLst>
          </p:cNvPr>
          <p:cNvSpPr/>
          <p:nvPr/>
        </p:nvSpPr>
        <p:spPr>
          <a:xfrm>
            <a:off x="451852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867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0DABBF02-63C3-47DF-AF82-86F37707D1E1}"/>
              </a:ext>
            </a:extLst>
          </p:cNvPr>
          <p:cNvSpPr/>
          <p:nvPr/>
        </p:nvSpPr>
        <p:spPr>
          <a:xfrm>
            <a:off x="5192335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1,047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C81416A-0A6F-43EB-8E48-74A1283609EA}"/>
              </a:ext>
            </a:extLst>
          </p:cNvPr>
          <p:cNvSpPr/>
          <p:nvPr/>
        </p:nvSpPr>
        <p:spPr>
          <a:xfrm>
            <a:off x="586615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3EE5EF29-9219-4817-8767-A3F26928AF77}"/>
              </a:ext>
            </a:extLst>
          </p:cNvPr>
          <p:cNvSpPr/>
          <p:nvPr/>
        </p:nvSpPr>
        <p:spPr>
          <a:xfrm>
            <a:off x="653996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7CD2E658-3F42-4A9D-A3F0-1AA6250D13E2}"/>
              </a:ext>
            </a:extLst>
          </p:cNvPr>
          <p:cNvSpPr/>
          <p:nvPr/>
        </p:nvSpPr>
        <p:spPr>
          <a:xfrm>
            <a:off x="721377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47F2C26-0301-4FF0-B4A5-0861834407B8}"/>
              </a:ext>
            </a:extLst>
          </p:cNvPr>
          <p:cNvSpPr/>
          <p:nvPr/>
        </p:nvSpPr>
        <p:spPr>
          <a:xfrm>
            <a:off x="788759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6372BB6-502A-4543-A745-765E2E8DF673}"/>
              </a:ext>
            </a:extLst>
          </p:cNvPr>
          <p:cNvSpPr/>
          <p:nvPr/>
        </p:nvSpPr>
        <p:spPr>
          <a:xfrm>
            <a:off x="856140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5F3F197D-3B9F-4F3B-865A-2630FD2B68AF}"/>
              </a:ext>
            </a:extLst>
          </p:cNvPr>
          <p:cNvSpPr/>
          <p:nvPr/>
        </p:nvSpPr>
        <p:spPr>
          <a:xfrm>
            <a:off x="923522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B5D99519-9C39-4615-A873-68CED4FB30B6}"/>
              </a:ext>
            </a:extLst>
          </p:cNvPr>
          <p:cNvSpPr/>
          <p:nvPr/>
        </p:nvSpPr>
        <p:spPr>
          <a:xfrm>
            <a:off x="990903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41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5BB930D5-85A0-497C-B6B1-06A54983C49C}"/>
              </a:ext>
            </a:extLst>
          </p:cNvPr>
          <p:cNvSpPr/>
          <p:nvPr/>
        </p:nvSpPr>
        <p:spPr>
          <a:xfrm>
            <a:off x="10582853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2F476D98-20CE-4B42-B4DE-86AD76695650}"/>
              </a:ext>
            </a:extLst>
          </p:cNvPr>
          <p:cNvSpPr/>
          <p:nvPr/>
        </p:nvSpPr>
        <p:spPr>
          <a:xfrm>
            <a:off x="1125666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6,049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024B6208-C568-4FC8-A619-E0F65749AEE9}"/>
              </a:ext>
            </a:extLst>
          </p:cNvPr>
          <p:cNvSpPr/>
          <p:nvPr/>
        </p:nvSpPr>
        <p:spPr>
          <a:xfrm>
            <a:off x="873882" y="1922898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Wholesale Sales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C6703CA-AE60-4F45-AE99-938FE3178859}"/>
              </a:ext>
            </a:extLst>
          </p:cNvPr>
          <p:cNvSpPr/>
          <p:nvPr/>
        </p:nvSpPr>
        <p:spPr>
          <a:xfrm>
            <a:off x="317089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1,147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E5A570D-1E8C-43E1-B352-9F008EDB909F}"/>
              </a:ext>
            </a:extLst>
          </p:cNvPr>
          <p:cNvSpPr/>
          <p:nvPr/>
        </p:nvSpPr>
        <p:spPr>
          <a:xfrm>
            <a:off x="3844705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2,859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84CA7927-0200-4947-BB97-E604022EE595}"/>
              </a:ext>
            </a:extLst>
          </p:cNvPr>
          <p:cNvSpPr/>
          <p:nvPr/>
        </p:nvSpPr>
        <p:spPr>
          <a:xfrm>
            <a:off x="451852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1,629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1C3750D9-5AE6-4497-A1E0-50841DE2A2B6}"/>
              </a:ext>
            </a:extLst>
          </p:cNvPr>
          <p:cNvSpPr/>
          <p:nvPr/>
        </p:nvSpPr>
        <p:spPr>
          <a:xfrm>
            <a:off x="5192335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2,320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4E660F2-DEEB-4885-BFAE-8B716400FBB8}"/>
              </a:ext>
            </a:extLst>
          </p:cNvPr>
          <p:cNvSpPr/>
          <p:nvPr/>
        </p:nvSpPr>
        <p:spPr>
          <a:xfrm>
            <a:off x="586615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2,650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8C8CCF3D-3B4F-44F2-90BA-101FEFF6A325}"/>
              </a:ext>
            </a:extLst>
          </p:cNvPr>
          <p:cNvSpPr/>
          <p:nvPr/>
        </p:nvSpPr>
        <p:spPr>
          <a:xfrm>
            <a:off x="653996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1,550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C1D86CEF-42A5-4436-8269-2F73233942A5}"/>
              </a:ext>
            </a:extLst>
          </p:cNvPr>
          <p:cNvSpPr/>
          <p:nvPr/>
        </p:nvSpPr>
        <p:spPr>
          <a:xfrm>
            <a:off x="721377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2,243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8DA908B3-23E2-41E3-8617-6641A93140FC}"/>
              </a:ext>
            </a:extLst>
          </p:cNvPr>
          <p:cNvSpPr/>
          <p:nvPr/>
        </p:nvSpPr>
        <p:spPr>
          <a:xfrm>
            <a:off x="788759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1,752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681D3256-9799-44AE-B113-E47ED3DC370B}"/>
              </a:ext>
            </a:extLst>
          </p:cNvPr>
          <p:cNvSpPr/>
          <p:nvPr/>
        </p:nvSpPr>
        <p:spPr>
          <a:xfrm>
            <a:off x="856140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2,174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A9060DB7-ADC8-4ED6-9D42-094B3E7A5FF3}"/>
              </a:ext>
            </a:extLst>
          </p:cNvPr>
          <p:cNvSpPr/>
          <p:nvPr/>
        </p:nvSpPr>
        <p:spPr>
          <a:xfrm>
            <a:off x="923522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2,171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6C64AF4-ED04-415A-A00C-AECCE92B61D8}"/>
              </a:ext>
            </a:extLst>
          </p:cNvPr>
          <p:cNvSpPr/>
          <p:nvPr/>
        </p:nvSpPr>
        <p:spPr>
          <a:xfrm>
            <a:off x="990903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4,469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AA60AAD-CAAC-4224-AB84-38362C718F49}"/>
              </a:ext>
            </a:extLst>
          </p:cNvPr>
          <p:cNvSpPr/>
          <p:nvPr/>
        </p:nvSpPr>
        <p:spPr>
          <a:xfrm>
            <a:off x="10582853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3,059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27F0666-C937-4BEA-A363-E3ED75F67970}"/>
              </a:ext>
            </a:extLst>
          </p:cNvPr>
          <p:cNvSpPr/>
          <p:nvPr/>
        </p:nvSpPr>
        <p:spPr>
          <a:xfrm>
            <a:off x="1125666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28,023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433E14AE-AEC2-40D6-B93E-29DD105BC58A}"/>
              </a:ext>
            </a:extLst>
          </p:cNvPr>
          <p:cNvSpPr/>
          <p:nvPr/>
        </p:nvSpPr>
        <p:spPr>
          <a:xfrm>
            <a:off x="116531" y="2083401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Income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4C856C1-0479-4CAC-A077-EEE14F96C0B0}"/>
              </a:ext>
            </a:extLst>
          </p:cNvPr>
          <p:cNvSpPr/>
          <p:nvPr/>
        </p:nvSpPr>
        <p:spPr>
          <a:xfrm>
            <a:off x="317089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41,154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D6FBDD2-94C3-4AF0-B209-734DFE977F4B}"/>
              </a:ext>
            </a:extLst>
          </p:cNvPr>
          <p:cNvSpPr/>
          <p:nvPr/>
        </p:nvSpPr>
        <p:spPr>
          <a:xfrm>
            <a:off x="3844705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48,222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D613FB9C-707E-41C3-AD18-748CDBD977D5}"/>
              </a:ext>
            </a:extLst>
          </p:cNvPr>
          <p:cNvSpPr/>
          <p:nvPr/>
        </p:nvSpPr>
        <p:spPr>
          <a:xfrm>
            <a:off x="451852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44,346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92AFD21E-EFCA-4BF4-83EB-697341C1C396}"/>
              </a:ext>
            </a:extLst>
          </p:cNvPr>
          <p:cNvSpPr/>
          <p:nvPr/>
        </p:nvSpPr>
        <p:spPr>
          <a:xfrm>
            <a:off x="5192335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54,476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67446E7-3E3B-4ACD-9FD2-58E6FC14BEA5}"/>
              </a:ext>
            </a:extLst>
          </p:cNvPr>
          <p:cNvSpPr/>
          <p:nvPr/>
        </p:nvSpPr>
        <p:spPr>
          <a:xfrm>
            <a:off x="586615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65,954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680F98E-0020-47E5-B77D-00E709897CD7}"/>
              </a:ext>
            </a:extLst>
          </p:cNvPr>
          <p:cNvSpPr/>
          <p:nvPr/>
        </p:nvSpPr>
        <p:spPr>
          <a:xfrm>
            <a:off x="653996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51,518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12654674-BCB8-450A-96D3-7B22D828A88C}"/>
              </a:ext>
            </a:extLst>
          </p:cNvPr>
          <p:cNvSpPr/>
          <p:nvPr/>
        </p:nvSpPr>
        <p:spPr>
          <a:xfrm>
            <a:off x="721377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68,665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13E7756B-FFBC-4F95-955A-52DD9C9E26EC}"/>
              </a:ext>
            </a:extLst>
          </p:cNvPr>
          <p:cNvSpPr/>
          <p:nvPr/>
        </p:nvSpPr>
        <p:spPr>
          <a:xfrm>
            <a:off x="788759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108,518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264715C1-6A19-4F1E-8732-99697F6D993C}"/>
              </a:ext>
            </a:extLst>
          </p:cNvPr>
          <p:cNvSpPr/>
          <p:nvPr/>
        </p:nvSpPr>
        <p:spPr>
          <a:xfrm>
            <a:off x="856140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80,342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4950D18A-335E-40AA-8990-42E842BB914E}"/>
              </a:ext>
            </a:extLst>
          </p:cNvPr>
          <p:cNvSpPr/>
          <p:nvPr/>
        </p:nvSpPr>
        <p:spPr>
          <a:xfrm>
            <a:off x="923522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86,165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4DCBB1E-5D86-48A7-B4EE-094EF8D8D11D}"/>
              </a:ext>
            </a:extLst>
          </p:cNvPr>
          <p:cNvSpPr/>
          <p:nvPr/>
        </p:nvSpPr>
        <p:spPr>
          <a:xfrm>
            <a:off x="990903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115,794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0014AE33-E88D-4152-82D4-0AB60D4840F6}"/>
              </a:ext>
            </a:extLst>
          </p:cNvPr>
          <p:cNvSpPr/>
          <p:nvPr/>
        </p:nvSpPr>
        <p:spPr>
          <a:xfrm>
            <a:off x="10582853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108,102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8FA006EB-9136-491F-B93E-8AF33BB8135D}"/>
              </a:ext>
            </a:extLst>
          </p:cNvPr>
          <p:cNvSpPr/>
          <p:nvPr/>
        </p:nvSpPr>
        <p:spPr>
          <a:xfrm>
            <a:off x="1125666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873,255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7FD9044B-DE68-4AD6-ADDE-0D9227711484}"/>
              </a:ext>
            </a:extLst>
          </p:cNvPr>
          <p:cNvSpPr/>
          <p:nvPr/>
        </p:nvSpPr>
        <p:spPr>
          <a:xfrm>
            <a:off x="873882" y="2243903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Contract Labor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3DF01BCE-5D87-4D5F-AC99-1448D835AA89}"/>
              </a:ext>
            </a:extLst>
          </p:cNvPr>
          <p:cNvSpPr/>
          <p:nvPr/>
        </p:nvSpPr>
        <p:spPr>
          <a:xfrm>
            <a:off x="317089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2,530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F5B7B86-5C03-4FAD-9506-C3B22C4BE1F8}"/>
              </a:ext>
            </a:extLst>
          </p:cNvPr>
          <p:cNvSpPr/>
          <p:nvPr/>
        </p:nvSpPr>
        <p:spPr>
          <a:xfrm>
            <a:off x="3844705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2,888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FCAB8C9D-A88A-449A-8144-25245C5D60E2}"/>
              </a:ext>
            </a:extLst>
          </p:cNvPr>
          <p:cNvSpPr/>
          <p:nvPr/>
        </p:nvSpPr>
        <p:spPr>
          <a:xfrm>
            <a:off x="451852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1,276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A1CACFBB-E3B8-4FA2-8426-FBA0C4616D9B}"/>
              </a:ext>
            </a:extLst>
          </p:cNvPr>
          <p:cNvSpPr/>
          <p:nvPr/>
        </p:nvSpPr>
        <p:spPr>
          <a:xfrm>
            <a:off x="5192335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1,414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F67CCD59-2546-4796-A314-3F1D225F4409}"/>
              </a:ext>
            </a:extLst>
          </p:cNvPr>
          <p:cNvSpPr/>
          <p:nvPr/>
        </p:nvSpPr>
        <p:spPr>
          <a:xfrm>
            <a:off x="586615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2,541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6B730F63-33FD-4C12-ADF7-288613C337B3}"/>
              </a:ext>
            </a:extLst>
          </p:cNvPr>
          <p:cNvSpPr/>
          <p:nvPr/>
        </p:nvSpPr>
        <p:spPr>
          <a:xfrm>
            <a:off x="653996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1,660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B7D4CA63-2E52-4658-9398-410394106C93}"/>
              </a:ext>
            </a:extLst>
          </p:cNvPr>
          <p:cNvSpPr/>
          <p:nvPr/>
        </p:nvSpPr>
        <p:spPr>
          <a:xfrm>
            <a:off x="721377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8,121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C16FE80-97FB-4B5F-9B0B-53824D8F231D}"/>
              </a:ext>
            </a:extLst>
          </p:cNvPr>
          <p:cNvSpPr/>
          <p:nvPr/>
        </p:nvSpPr>
        <p:spPr>
          <a:xfrm>
            <a:off x="788759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618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9232F88C-CD2E-48D9-9031-A0C6D3609124}"/>
              </a:ext>
            </a:extLst>
          </p:cNvPr>
          <p:cNvSpPr/>
          <p:nvPr/>
        </p:nvSpPr>
        <p:spPr>
          <a:xfrm>
            <a:off x="856140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3,369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2C6C26E-BBE3-4D06-9470-3EA8C17E24BF}"/>
              </a:ext>
            </a:extLst>
          </p:cNvPr>
          <p:cNvSpPr/>
          <p:nvPr/>
        </p:nvSpPr>
        <p:spPr>
          <a:xfrm>
            <a:off x="923522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3,876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667F6BFD-77EA-4556-B677-44978686B7C2}"/>
              </a:ext>
            </a:extLst>
          </p:cNvPr>
          <p:cNvSpPr/>
          <p:nvPr/>
        </p:nvSpPr>
        <p:spPr>
          <a:xfrm>
            <a:off x="990903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4,510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760B2779-7C63-4D7B-A74A-71111F4EDB25}"/>
              </a:ext>
            </a:extLst>
          </p:cNvPr>
          <p:cNvSpPr/>
          <p:nvPr/>
        </p:nvSpPr>
        <p:spPr>
          <a:xfrm>
            <a:off x="10582853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3,589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F10FE934-5EA8-4ACC-B59E-066ABAFB0F93}"/>
              </a:ext>
            </a:extLst>
          </p:cNvPr>
          <p:cNvSpPr/>
          <p:nvPr/>
        </p:nvSpPr>
        <p:spPr>
          <a:xfrm>
            <a:off x="1125666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36,392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0BB5775-3F46-46D4-8540-84FB11DFDAE9}"/>
              </a:ext>
            </a:extLst>
          </p:cNvPr>
          <p:cNvSpPr/>
          <p:nvPr/>
        </p:nvSpPr>
        <p:spPr>
          <a:xfrm>
            <a:off x="873882" y="2404405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Freight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579DFBCA-B962-454B-B5A3-7A6452D86FB4}"/>
              </a:ext>
            </a:extLst>
          </p:cNvPr>
          <p:cNvSpPr/>
          <p:nvPr/>
        </p:nvSpPr>
        <p:spPr>
          <a:xfrm>
            <a:off x="317089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524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22ADE97-308F-4DD0-91EC-5BE16C33ACE6}"/>
              </a:ext>
            </a:extLst>
          </p:cNvPr>
          <p:cNvSpPr/>
          <p:nvPr/>
        </p:nvSpPr>
        <p:spPr>
          <a:xfrm>
            <a:off x="3844705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155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7E7DDB44-184B-4CDC-80A1-ABA835CA6303}"/>
              </a:ext>
            </a:extLst>
          </p:cNvPr>
          <p:cNvSpPr/>
          <p:nvPr/>
        </p:nvSpPr>
        <p:spPr>
          <a:xfrm>
            <a:off x="451852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619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8D06DFC8-C2AB-480C-BBF3-B3EBB1690D21}"/>
              </a:ext>
            </a:extLst>
          </p:cNvPr>
          <p:cNvSpPr/>
          <p:nvPr/>
        </p:nvSpPr>
        <p:spPr>
          <a:xfrm>
            <a:off x="5192335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971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86D59078-4FF8-4A2D-83C2-09D972691E4B}"/>
              </a:ext>
            </a:extLst>
          </p:cNvPr>
          <p:cNvSpPr/>
          <p:nvPr/>
        </p:nvSpPr>
        <p:spPr>
          <a:xfrm>
            <a:off x="586615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265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63F6360E-92B8-4C9F-A03B-E386ADF9E888}"/>
              </a:ext>
            </a:extLst>
          </p:cNvPr>
          <p:cNvSpPr/>
          <p:nvPr/>
        </p:nvSpPr>
        <p:spPr>
          <a:xfrm>
            <a:off x="653996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1,377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17D5967-EB7C-4A51-88D0-3CDB5178950A}"/>
              </a:ext>
            </a:extLst>
          </p:cNvPr>
          <p:cNvSpPr/>
          <p:nvPr/>
        </p:nvSpPr>
        <p:spPr>
          <a:xfrm>
            <a:off x="721377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1,030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841BCB9-4803-4254-899C-665E321112E0}"/>
              </a:ext>
            </a:extLst>
          </p:cNvPr>
          <p:cNvSpPr/>
          <p:nvPr/>
        </p:nvSpPr>
        <p:spPr>
          <a:xfrm>
            <a:off x="788759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287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6DC47385-E3E5-46AB-BE34-5775A5634BA7}"/>
              </a:ext>
            </a:extLst>
          </p:cNvPr>
          <p:cNvSpPr/>
          <p:nvPr/>
        </p:nvSpPr>
        <p:spPr>
          <a:xfrm>
            <a:off x="856140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1,288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E42B6BF-A70F-49E5-B9F2-D8ACCFFE09D2}"/>
              </a:ext>
            </a:extLst>
          </p:cNvPr>
          <p:cNvSpPr/>
          <p:nvPr/>
        </p:nvSpPr>
        <p:spPr>
          <a:xfrm>
            <a:off x="923522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437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57BA4CC-4D02-498F-8580-B031EAF30205}"/>
              </a:ext>
            </a:extLst>
          </p:cNvPr>
          <p:cNvSpPr/>
          <p:nvPr/>
        </p:nvSpPr>
        <p:spPr>
          <a:xfrm>
            <a:off x="990903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1,319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F893205-CA8F-4B19-994B-C7CF1369E0E6}"/>
              </a:ext>
            </a:extLst>
          </p:cNvPr>
          <p:cNvSpPr/>
          <p:nvPr/>
        </p:nvSpPr>
        <p:spPr>
          <a:xfrm>
            <a:off x="10582853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1,121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761A4CCA-38F3-43C2-BFF9-B63CC4037554}"/>
              </a:ext>
            </a:extLst>
          </p:cNvPr>
          <p:cNvSpPr/>
          <p:nvPr/>
        </p:nvSpPr>
        <p:spPr>
          <a:xfrm>
            <a:off x="1125666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9,394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A67250A4-DDDC-4462-81FC-9CA7B9A9809F}"/>
              </a:ext>
            </a:extLst>
          </p:cNvPr>
          <p:cNvSpPr/>
          <p:nvPr/>
        </p:nvSpPr>
        <p:spPr>
          <a:xfrm>
            <a:off x="873882" y="2564908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Purchases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0535A861-478F-4B87-9830-CB209737AA47}"/>
              </a:ext>
            </a:extLst>
          </p:cNvPr>
          <p:cNvSpPr/>
          <p:nvPr/>
        </p:nvSpPr>
        <p:spPr>
          <a:xfrm>
            <a:off x="317089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6,603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EAB4D77-95E0-4369-805F-E87E0B152E85}"/>
              </a:ext>
            </a:extLst>
          </p:cNvPr>
          <p:cNvSpPr/>
          <p:nvPr/>
        </p:nvSpPr>
        <p:spPr>
          <a:xfrm>
            <a:off x="3844705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605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710B686F-408F-453C-931A-AD295E9D4910}"/>
              </a:ext>
            </a:extLst>
          </p:cNvPr>
          <p:cNvSpPr/>
          <p:nvPr/>
        </p:nvSpPr>
        <p:spPr>
          <a:xfrm>
            <a:off x="451852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22,614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740BFE79-A812-4253-8418-C3567688CD31}"/>
              </a:ext>
            </a:extLst>
          </p:cNvPr>
          <p:cNvSpPr/>
          <p:nvPr/>
        </p:nvSpPr>
        <p:spPr>
          <a:xfrm>
            <a:off x="5192335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5,519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87EEE501-5AC2-411B-9625-A09D0FFC277E}"/>
              </a:ext>
            </a:extLst>
          </p:cNvPr>
          <p:cNvSpPr/>
          <p:nvPr/>
        </p:nvSpPr>
        <p:spPr>
          <a:xfrm>
            <a:off x="586615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15,872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F76E61CD-C2CA-4A02-9081-5ED7137A0BB6}"/>
              </a:ext>
            </a:extLst>
          </p:cNvPr>
          <p:cNvSpPr/>
          <p:nvPr/>
        </p:nvSpPr>
        <p:spPr>
          <a:xfrm>
            <a:off x="653996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41,880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7E390627-133F-4687-B01A-E474BDF67891}"/>
              </a:ext>
            </a:extLst>
          </p:cNvPr>
          <p:cNvSpPr/>
          <p:nvPr/>
        </p:nvSpPr>
        <p:spPr>
          <a:xfrm>
            <a:off x="721377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57,149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F8F78C6E-4CA7-43CF-A60F-104C893FAB00}"/>
              </a:ext>
            </a:extLst>
          </p:cNvPr>
          <p:cNvSpPr/>
          <p:nvPr/>
        </p:nvSpPr>
        <p:spPr>
          <a:xfrm>
            <a:off x="788759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43,619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107D058C-C602-4629-83C0-62C33B8F99D8}"/>
              </a:ext>
            </a:extLst>
          </p:cNvPr>
          <p:cNvSpPr/>
          <p:nvPr/>
        </p:nvSpPr>
        <p:spPr>
          <a:xfrm>
            <a:off x="856140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33,208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E9DD0B8F-E489-4FC9-8FFC-59A049701B93}"/>
              </a:ext>
            </a:extLst>
          </p:cNvPr>
          <p:cNvSpPr/>
          <p:nvPr/>
        </p:nvSpPr>
        <p:spPr>
          <a:xfrm>
            <a:off x="923522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25,419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EC1757E3-9093-439D-9CF6-CCF7362F7DAF}"/>
              </a:ext>
            </a:extLst>
          </p:cNvPr>
          <p:cNvSpPr/>
          <p:nvPr/>
        </p:nvSpPr>
        <p:spPr>
          <a:xfrm>
            <a:off x="990903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6,513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9376BB9C-7F12-4EEA-965D-FF7C496D5A93}"/>
              </a:ext>
            </a:extLst>
          </p:cNvPr>
          <p:cNvSpPr/>
          <p:nvPr/>
        </p:nvSpPr>
        <p:spPr>
          <a:xfrm>
            <a:off x="10582853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447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F16A1A0-5CC3-407F-8F5A-E7C38FE09438}"/>
              </a:ext>
            </a:extLst>
          </p:cNvPr>
          <p:cNvSpPr/>
          <p:nvPr/>
        </p:nvSpPr>
        <p:spPr>
          <a:xfrm>
            <a:off x="1125666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259,447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6F7EEB40-598A-4A01-A5BD-A35994788FDA}"/>
              </a:ext>
            </a:extLst>
          </p:cNvPr>
          <p:cNvSpPr/>
          <p:nvPr/>
        </p:nvSpPr>
        <p:spPr>
          <a:xfrm>
            <a:off x="116531" y="2725410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Cost of Goods Sold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FB924F1F-FD66-4CC4-8370-B666188C9FF9}"/>
              </a:ext>
            </a:extLst>
          </p:cNvPr>
          <p:cNvSpPr/>
          <p:nvPr/>
        </p:nvSpPr>
        <p:spPr>
          <a:xfrm>
            <a:off x="116531" y="2885912"/>
            <a:ext cx="3027763" cy="149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solidFill>
                  <a:schemeClr val="tx1"/>
                </a:solidFill>
              </a:rPr>
              <a:t>COGS as % of Total Income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70DEA165-ED85-4969-97F3-A72253FDB06C}"/>
              </a:ext>
            </a:extLst>
          </p:cNvPr>
          <p:cNvSpPr/>
          <p:nvPr/>
        </p:nvSpPr>
        <p:spPr>
          <a:xfrm>
            <a:off x="116531" y="3206212"/>
            <a:ext cx="730755" cy="1669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IN" sz="800" b="1" dirty="0"/>
              <a:t>Expenses</a:t>
            </a: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0055B8FB-559B-4973-B500-3293DF1E7F4C}"/>
              </a:ext>
            </a:extLst>
          </p:cNvPr>
          <p:cNvSpPr/>
          <p:nvPr/>
        </p:nvSpPr>
        <p:spPr>
          <a:xfrm>
            <a:off x="873882" y="3206212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AdWords </a:t>
            </a: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36280FA-646B-4BC8-9EA9-16006F6E1E94}"/>
              </a:ext>
            </a:extLst>
          </p:cNvPr>
          <p:cNvSpPr/>
          <p:nvPr/>
        </p:nvSpPr>
        <p:spPr>
          <a:xfrm>
            <a:off x="317089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2,000</a:t>
            </a: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AFF13DFD-A0C3-4855-83D5-223D92E7F848}"/>
              </a:ext>
            </a:extLst>
          </p:cNvPr>
          <p:cNvSpPr/>
          <p:nvPr/>
        </p:nvSpPr>
        <p:spPr>
          <a:xfrm>
            <a:off x="3844705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88781B14-3B8E-4E03-AB99-1451B55B5A3E}"/>
              </a:ext>
            </a:extLst>
          </p:cNvPr>
          <p:cNvSpPr/>
          <p:nvPr/>
        </p:nvSpPr>
        <p:spPr>
          <a:xfrm>
            <a:off x="451852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9FB717C8-CC8A-4285-9A26-AADA6B46CB0E}"/>
              </a:ext>
            </a:extLst>
          </p:cNvPr>
          <p:cNvSpPr/>
          <p:nvPr/>
        </p:nvSpPr>
        <p:spPr>
          <a:xfrm>
            <a:off x="5192335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3218C56A-FBD8-4DF6-B56E-193F1BD48B6B}"/>
              </a:ext>
            </a:extLst>
          </p:cNvPr>
          <p:cNvSpPr/>
          <p:nvPr/>
        </p:nvSpPr>
        <p:spPr>
          <a:xfrm>
            <a:off x="586615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E7BDD2A8-5C88-4A6F-9B42-7315D2F17B6C}"/>
              </a:ext>
            </a:extLst>
          </p:cNvPr>
          <p:cNvSpPr/>
          <p:nvPr/>
        </p:nvSpPr>
        <p:spPr>
          <a:xfrm>
            <a:off x="653996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2,000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D1E9CA5F-FC8A-444F-8CFA-0B1FF40166F1}"/>
              </a:ext>
            </a:extLst>
          </p:cNvPr>
          <p:cNvSpPr/>
          <p:nvPr/>
        </p:nvSpPr>
        <p:spPr>
          <a:xfrm>
            <a:off x="721377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38516E12-8745-4D2E-A967-4CF088011D77}"/>
              </a:ext>
            </a:extLst>
          </p:cNvPr>
          <p:cNvSpPr/>
          <p:nvPr/>
        </p:nvSpPr>
        <p:spPr>
          <a:xfrm>
            <a:off x="788759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9C03965-6156-4758-ABFB-73F052206A2E}"/>
              </a:ext>
            </a:extLst>
          </p:cNvPr>
          <p:cNvSpPr/>
          <p:nvPr/>
        </p:nvSpPr>
        <p:spPr>
          <a:xfrm>
            <a:off x="856140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B7F4B283-108E-46C5-98F1-39B357FB3515}"/>
              </a:ext>
            </a:extLst>
          </p:cNvPr>
          <p:cNvSpPr/>
          <p:nvPr/>
        </p:nvSpPr>
        <p:spPr>
          <a:xfrm>
            <a:off x="923522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A215F53D-7598-4550-88CA-C4DAC58E1BD4}"/>
              </a:ext>
            </a:extLst>
          </p:cNvPr>
          <p:cNvSpPr/>
          <p:nvPr/>
        </p:nvSpPr>
        <p:spPr>
          <a:xfrm>
            <a:off x="990903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886A7377-0B2C-4D1F-A84E-E6E3C5EC7CB6}"/>
              </a:ext>
            </a:extLst>
          </p:cNvPr>
          <p:cNvSpPr/>
          <p:nvPr/>
        </p:nvSpPr>
        <p:spPr>
          <a:xfrm>
            <a:off x="10582853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17174244-840C-4DF8-93F0-CAD491A6DEE0}"/>
              </a:ext>
            </a:extLst>
          </p:cNvPr>
          <p:cNvSpPr/>
          <p:nvPr/>
        </p:nvSpPr>
        <p:spPr>
          <a:xfrm>
            <a:off x="1125666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16,500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B2B8A35-EACB-47B1-A682-6D561123ED80}"/>
              </a:ext>
            </a:extLst>
          </p:cNvPr>
          <p:cNvSpPr/>
          <p:nvPr/>
        </p:nvSpPr>
        <p:spPr>
          <a:xfrm>
            <a:off x="873882" y="3357189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Bank Fees/Credit Card Fees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36CE97BA-39DE-41F7-B9D6-B97D750FE03D}"/>
              </a:ext>
            </a:extLst>
          </p:cNvPr>
          <p:cNvSpPr/>
          <p:nvPr/>
        </p:nvSpPr>
        <p:spPr>
          <a:xfrm>
            <a:off x="317089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-50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CA5A9533-B84D-4EDF-B332-9682D5F59177}"/>
              </a:ext>
            </a:extLst>
          </p:cNvPr>
          <p:cNvSpPr/>
          <p:nvPr/>
        </p:nvSpPr>
        <p:spPr>
          <a:xfrm>
            <a:off x="3844705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A1F4E408-CB63-4B84-909F-1A314BEF8E93}"/>
              </a:ext>
            </a:extLst>
          </p:cNvPr>
          <p:cNvSpPr/>
          <p:nvPr/>
        </p:nvSpPr>
        <p:spPr>
          <a:xfrm>
            <a:off x="451852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4B253DE9-15EA-4A7C-B299-A2F1A564C6DF}"/>
              </a:ext>
            </a:extLst>
          </p:cNvPr>
          <p:cNvSpPr/>
          <p:nvPr/>
        </p:nvSpPr>
        <p:spPr>
          <a:xfrm>
            <a:off x="5192335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150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E3ED5792-95A5-4696-B69A-3D19B43CF3D5}"/>
              </a:ext>
            </a:extLst>
          </p:cNvPr>
          <p:cNvSpPr/>
          <p:nvPr/>
        </p:nvSpPr>
        <p:spPr>
          <a:xfrm>
            <a:off x="586615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40298BDA-E820-4C0F-98F4-BE1628A45F65}"/>
              </a:ext>
            </a:extLst>
          </p:cNvPr>
          <p:cNvSpPr/>
          <p:nvPr/>
        </p:nvSpPr>
        <p:spPr>
          <a:xfrm>
            <a:off x="653996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96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77C38D0-B209-4129-9C8D-1A844795F6C0}"/>
              </a:ext>
            </a:extLst>
          </p:cNvPr>
          <p:cNvSpPr/>
          <p:nvPr/>
        </p:nvSpPr>
        <p:spPr>
          <a:xfrm>
            <a:off x="721377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36D4C347-AE6B-4809-BAF8-E3B68ED1900A}"/>
              </a:ext>
            </a:extLst>
          </p:cNvPr>
          <p:cNvSpPr/>
          <p:nvPr/>
        </p:nvSpPr>
        <p:spPr>
          <a:xfrm>
            <a:off x="788759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6E8F923F-10E7-4A8C-B477-569A98F79CDC}"/>
              </a:ext>
            </a:extLst>
          </p:cNvPr>
          <p:cNvSpPr/>
          <p:nvPr/>
        </p:nvSpPr>
        <p:spPr>
          <a:xfrm>
            <a:off x="856140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D0E49D40-9F45-4ED5-A8F0-16C9485C1E2B}"/>
              </a:ext>
            </a:extLst>
          </p:cNvPr>
          <p:cNvSpPr/>
          <p:nvPr/>
        </p:nvSpPr>
        <p:spPr>
          <a:xfrm>
            <a:off x="923522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1B8A903F-2CB6-4F43-99D5-C25207C9C6E1}"/>
              </a:ext>
            </a:extLst>
          </p:cNvPr>
          <p:cNvSpPr/>
          <p:nvPr/>
        </p:nvSpPr>
        <p:spPr>
          <a:xfrm>
            <a:off x="990903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4E050EC8-E3B6-4F6B-825A-994ABFE5457A}"/>
              </a:ext>
            </a:extLst>
          </p:cNvPr>
          <p:cNvSpPr/>
          <p:nvPr/>
        </p:nvSpPr>
        <p:spPr>
          <a:xfrm>
            <a:off x="10582853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50E0B40F-DD1F-44FC-8CA8-774DC19ACEC6}"/>
              </a:ext>
            </a:extLst>
          </p:cNvPr>
          <p:cNvSpPr/>
          <p:nvPr/>
        </p:nvSpPr>
        <p:spPr>
          <a:xfrm>
            <a:off x="1125666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200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FB4EC54B-707B-4BBA-B8E9-765B10F5FAAD}"/>
              </a:ext>
            </a:extLst>
          </p:cNvPr>
          <p:cNvSpPr/>
          <p:nvPr/>
        </p:nvSpPr>
        <p:spPr>
          <a:xfrm>
            <a:off x="873882" y="3508166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Dues &amp; Subscriptions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58D1F947-91ED-4A4A-A9BD-F2A612BAB3FE}"/>
              </a:ext>
            </a:extLst>
          </p:cNvPr>
          <p:cNvSpPr/>
          <p:nvPr/>
        </p:nvSpPr>
        <p:spPr>
          <a:xfrm>
            <a:off x="317089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B0BB3964-D3E5-4792-9FB0-353F50FCC798}"/>
              </a:ext>
            </a:extLst>
          </p:cNvPr>
          <p:cNvSpPr/>
          <p:nvPr/>
        </p:nvSpPr>
        <p:spPr>
          <a:xfrm>
            <a:off x="3844705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2F2D03CF-A6C1-4982-9E02-EBD2174EE962}"/>
              </a:ext>
            </a:extLst>
          </p:cNvPr>
          <p:cNvSpPr/>
          <p:nvPr/>
        </p:nvSpPr>
        <p:spPr>
          <a:xfrm>
            <a:off x="451852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111470CB-3758-4934-8ABC-3ED9495EAD9C}"/>
              </a:ext>
            </a:extLst>
          </p:cNvPr>
          <p:cNvSpPr/>
          <p:nvPr/>
        </p:nvSpPr>
        <p:spPr>
          <a:xfrm>
            <a:off x="5192335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846348F7-F1C2-4F74-8354-A3848596B9E6}"/>
              </a:ext>
            </a:extLst>
          </p:cNvPr>
          <p:cNvSpPr/>
          <p:nvPr/>
        </p:nvSpPr>
        <p:spPr>
          <a:xfrm>
            <a:off x="586615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95F30423-7A0F-4ACB-83B2-13F6BB24ABFB}"/>
              </a:ext>
            </a:extLst>
          </p:cNvPr>
          <p:cNvSpPr/>
          <p:nvPr/>
        </p:nvSpPr>
        <p:spPr>
          <a:xfrm>
            <a:off x="653996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11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1B0D1E0F-5E3D-48E7-A5D4-B2C7B8658513}"/>
              </a:ext>
            </a:extLst>
          </p:cNvPr>
          <p:cNvSpPr/>
          <p:nvPr/>
        </p:nvSpPr>
        <p:spPr>
          <a:xfrm>
            <a:off x="721377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896AA040-A31A-447F-94FC-ACB0598A4EC1}"/>
              </a:ext>
            </a:extLst>
          </p:cNvPr>
          <p:cNvSpPr/>
          <p:nvPr/>
        </p:nvSpPr>
        <p:spPr>
          <a:xfrm>
            <a:off x="788759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D69B087E-8206-4E9C-983B-1CF07D0E211A}"/>
              </a:ext>
            </a:extLst>
          </p:cNvPr>
          <p:cNvSpPr/>
          <p:nvPr/>
        </p:nvSpPr>
        <p:spPr>
          <a:xfrm>
            <a:off x="856140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915101CB-AF9B-4F72-8D57-19A2341F23A1}"/>
              </a:ext>
            </a:extLst>
          </p:cNvPr>
          <p:cNvSpPr/>
          <p:nvPr/>
        </p:nvSpPr>
        <p:spPr>
          <a:xfrm>
            <a:off x="923522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5A0B061E-91DE-452F-8968-B63D28BEE299}"/>
              </a:ext>
            </a:extLst>
          </p:cNvPr>
          <p:cNvSpPr/>
          <p:nvPr/>
        </p:nvSpPr>
        <p:spPr>
          <a:xfrm>
            <a:off x="990903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31DBAC65-41B3-47E0-8E98-5CCF7B26D83B}"/>
              </a:ext>
            </a:extLst>
          </p:cNvPr>
          <p:cNvSpPr/>
          <p:nvPr/>
        </p:nvSpPr>
        <p:spPr>
          <a:xfrm>
            <a:off x="10582853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B888E77E-D43D-45FA-AFB6-39F883C324DC}"/>
              </a:ext>
            </a:extLst>
          </p:cNvPr>
          <p:cNvSpPr/>
          <p:nvPr/>
        </p:nvSpPr>
        <p:spPr>
          <a:xfrm>
            <a:off x="1125666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131</a:t>
            </a: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2CE6515F-CAA4-4C6D-9C41-3304AFC5F29E}"/>
              </a:ext>
            </a:extLst>
          </p:cNvPr>
          <p:cNvSpPr/>
          <p:nvPr/>
        </p:nvSpPr>
        <p:spPr>
          <a:xfrm>
            <a:off x="873882" y="3659143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Interest Paid</a:t>
            </a: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FD5D45A2-38A4-4B8D-9109-5D1D4463DEEF}"/>
              </a:ext>
            </a:extLst>
          </p:cNvPr>
          <p:cNvSpPr/>
          <p:nvPr/>
        </p:nvSpPr>
        <p:spPr>
          <a:xfrm>
            <a:off x="317089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46C8F2FA-EC7E-43E1-BB74-303710EA9FB5}"/>
              </a:ext>
            </a:extLst>
          </p:cNvPr>
          <p:cNvSpPr/>
          <p:nvPr/>
        </p:nvSpPr>
        <p:spPr>
          <a:xfrm>
            <a:off x="3844705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0E99CAC0-8975-4625-BFE8-F53ADFBE303F}"/>
              </a:ext>
            </a:extLst>
          </p:cNvPr>
          <p:cNvSpPr/>
          <p:nvPr/>
        </p:nvSpPr>
        <p:spPr>
          <a:xfrm>
            <a:off x="451852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5C9562E5-4EF0-4ACB-827B-75CD4B351E3F}"/>
              </a:ext>
            </a:extLst>
          </p:cNvPr>
          <p:cNvSpPr/>
          <p:nvPr/>
        </p:nvSpPr>
        <p:spPr>
          <a:xfrm>
            <a:off x="5192335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FD063098-E462-4CFD-AE32-5A789016BF6F}"/>
              </a:ext>
            </a:extLst>
          </p:cNvPr>
          <p:cNvSpPr/>
          <p:nvPr/>
        </p:nvSpPr>
        <p:spPr>
          <a:xfrm>
            <a:off x="586615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E6909181-AD09-43A9-A85D-5A8176E205C8}"/>
              </a:ext>
            </a:extLst>
          </p:cNvPr>
          <p:cNvSpPr/>
          <p:nvPr/>
        </p:nvSpPr>
        <p:spPr>
          <a:xfrm>
            <a:off x="653996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14F7478E-FE65-4F2A-8780-550B541F2E26}"/>
              </a:ext>
            </a:extLst>
          </p:cNvPr>
          <p:cNvSpPr/>
          <p:nvPr/>
        </p:nvSpPr>
        <p:spPr>
          <a:xfrm>
            <a:off x="721377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CE247BD0-6785-406B-BC17-3426EC5E4BE1}"/>
              </a:ext>
            </a:extLst>
          </p:cNvPr>
          <p:cNvSpPr/>
          <p:nvPr/>
        </p:nvSpPr>
        <p:spPr>
          <a:xfrm>
            <a:off x="788759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572</a:t>
            </a: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BFFAE4BE-6169-48E0-B992-9C233D073404}"/>
              </a:ext>
            </a:extLst>
          </p:cNvPr>
          <p:cNvSpPr/>
          <p:nvPr/>
        </p:nvSpPr>
        <p:spPr>
          <a:xfrm>
            <a:off x="856140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397DBBD5-98C8-4622-B211-22A34F59F94E}"/>
              </a:ext>
            </a:extLst>
          </p:cNvPr>
          <p:cNvSpPr/>
          <p:nvPr/>
        </p:nvSpPr>
        <p:spPr>
          <a:xfrm>
            <a:off x="923522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D93555CB-FCF9-4C58-A9B9-11476F302D57}"/>
              </a:ext>
            </a:extLst>
          </p:cNvPr>
          <p:cNvSpPr/>
          <p:nvPr/>
        </p:nvSpPr>
        <p:spPr>
          <a:xfrm>
            <a:off x="990903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EFAA0DC1-5F2F-4C28-A8BD-F47A346B2503}"/>
              </a:ext>
            </a:extLst>
          </p:cNvPr>
          <p:cNvSpPr/>
          <p:nvPr/>
        </p:nvSpPr>
        <p:spPr>
          <a:xfrm>
            <a:off x="10582853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9AED5091-70B0-4C69-BF67-795984CE4FAA}"/>
              </a:ext>
            </a:extLst>
          </p:cNvPr>
          <p:cNvSpPr/>
          <p:nvPr/>
        </p:nvSpPr>
        <p:spPr>
          <a:xfrm>
            <a:off x="1125666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1,707</a:t>
            </a: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B9A5767A-673E-4125-A941-E478FCA7B0C7}"/>
              </a:ext>
            </a:extLst>
          </p:cNvPr>
          <p:cNvSpPr/>
          <p:nvPr/>
        </p:nvSpPr>
        <p:spPr>
          <a:xfrm>
            <a:off x="873882" y="3810120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Legal &amp; Professional Fees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3399DD0C-EFFD-4AF1-8E1B-062CE3A8F13E}"/>
              </a:ext>
            </a:extLst>
          </p:cNvPr>
          <p:cNvSpPr/>
          <p:nvPr/>
        </p:nvSpPr>
        <p:spPr>
          <a:xfrm>
            <a:off x="317089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AFA3B011-7714-4D97-AC72-0A40E581D414}"/>
              </a:ext>
            </a:extLst>
          </p:cNvPr>
          <p:cNvSpPr/>
          <p:nvPr/>
        </p:nvSpPr>
        <p:spPr>
          <a:xfrm>
            <a:off x="3844705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D61E0C47-5987-4B3E-9140-8C2FB5099685}"/>
              </a:ext>
            </a:extLst>
          </p:cNvPr>
          <p:cNvSpPr/>
          <p:nvPr/>
        </p:nvSpPr>
        <p:spPr>
          <a:xfrm>
            <a:off x="451852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1,0000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C0BFC032-3357-4AC2-A604-0EEF2E281D6F}"/>
              </a:ext>
            </a:extLst>
          </p:cNvPr>
          <p:cNvSpPr/>
          <p:nvPr/>
        </p:nvSpPr>
        <p:spPr>
          <a:xfrm>
            <a:off x="5192335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3434D066-FE1C-4833-90D9-F4DECA02B778}"/>
              </a:ext>
            </a:extLst>
          </p:cNvPr>
          <p:cNvSpPr/>
          <p:nvPr/>
        </p:nvSpPr>
        <p:spPr>
          <a:xfrm>
            <a:off x="586615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0D0EBF40-0C58-4956-BFAD-BBAB271F80AE}"/>
              </a:ext>
            </a:extLst>
          </p:cNvPr>
          <p:cNvSpPr/>
          <p:nvPr/>
        </p:nvSpPr>
        <p:spPr>
          <a:xfrm>
            <a:off x="653996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E5294225-3951-4C15-935C-B89539CCE137}"/>
              </a:ext>
            </a:extLst>
          </p:cNvPr>
          <p:cNvSpPr/>
          <p:nvPr/>
        </p:nvSpPr>
        <p:spPr>
          <a:xfrm>
            <a:off x="721377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A765BCD9-2759-48FE-BFFD-D9917B8B6B5E}"/>
              </a:ext>
            </a:extLst>
          </p:cNvPr>
          <p:cNvSpPr/>
          <p:nvPr/>
        </p:nvSpPr>
        <p:spPr>
          <a:xfrm>
            <a:off x="788759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192A5D39-39BD-4EBC-A375-E0985B4D74AA}"/>
              </a:ext>
            </a:extLst>
          </p:cNvPr>
          <p:cNvSpPr/>
          <p:nvPr/>
        </p:nvSpPr>
        <p:spPr>
          <a:xfrm>
            <a:off x="856140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FE8A5E4A-B48C-47A4-B58D-1E8F7D627FFE}"/>
              </a:ext>
            </a:extLst>
          </p:cNvPr>
          <p:cNvSpPr/>
          <p:nvPr/>
        </p:nvSpPr>
        <p:spPr>
          <a:xfrm>
            <a:off x="923522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832C6993-776C-4142-BEB7-A768A6049C80}"/>
              </a:ext>
            </a:extLst>
          </p:cNvPr>
          <p:cNvSpPr/>
          <p:nvPr/>
        </p:nvSpPr>
        <p:spPr>
          <a:xfrm>
            <a:off x="990903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29EE1B3-51AE-4763-A091-FB3F020546D2}"/>
              </a:ext>
            </a:extLst>
          </p:cNvPr>
          <p:cNvSpPr/>
          <p:nvPr/>
        </p:nvSpPr>
        <p:spPr>
          <a:xfrm>
            <a:off x="10582853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id="{71965CC2-5BC3-4850-BD8A-9F262A489DE2}"/>
              </a:ext>
            </a:extLst>
          </p:cNvPr>
          <p:cNvSpPr/>
          <p:nvPr/>
        </p:nvSpPr>
        <p:spPr>
          <a:xfrm>
            <a:off x="1125666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10,000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02FDF5F-977E-4979-8530-CD83E84F1AC2}"/>
              </a:ext>
            </a:extLst>
          </p:cNvPr>
          <p:cNvSpPr/>
          <p:nvPr/>
        </p:nvSpPr>
        <p:spPr>
          <a:xfrm>
            <a:off x="873878" y="3961097"/>
            <a:ext cx="2270416" cy="149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Meals &amp; Entertainment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9797EFFF-288D-45EC-8BC1-4BD3A947D9C1}"/>
              </a:ext>
            </a:extLst>
          </p:cNvPr>
          <p:cNvSpPr/>
          <p:nvPr/>
        </p:nvSpPr>
        <p:spPr>
          <a:xfrm>
            <a:off x="317089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55FE12AC-3776-489B-A4B5-1ADB23C4E1C8}"/>
              </a:ext>
            </a:extLst>
          </p:cNvPr>
          <p:cNvSpPr/>
          <p:nvPr/>
        </p:nvSpPr>
        <p:spPr>
          <a:xfrm>
            <a:off x="3844705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B604BF6D-9D5C-4580-ABFE-8478CE9F3DA9}"/>
              </a:ext>
            </a:extLst>
          </p:cNvPr>
          <p:cNvSpPr/>
          <p:nvPr/>
        </p:nvSpPr>
        <p:spPr>
          <a:xfrm>
            <a:off x="451852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412256CB-8638-4524-95C3-2CF1635C187D}"/>
              </a:ext>
            </a:extLst>
          </p:cNvPr>
          <p:cNvSpPr/>
          <p:nvPr/>
        </p:nvSpPr>
        <p:spPr>
          <a:xfrm>
            <a:off x="5192335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652F010B-B257-4F15-9D29-CAB113321949}"/>
              </a:ext>
            </a:extLst>
          </p:cNvPr>
          <p:cNvSpPr/>
          <p:nvPr/>
        </p:nvSpPr>
        <p:spPr>
          <a:xfrm>
            <a:off x="586615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AA42B751-26A9-4E35-9B2C-5502AF409D8D}"/>
              </a:ext>
            </a:extLst>
          </p:cNvPr>
          <p:cNvSpPr/>
          <p:nvPr/>
        </p:nvSpPr>
        <p:spPr>
          <a:xfrm>
            <a:off x="653996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DBD8F333-6656-4D3B-A189-88D7EA20CF28}"/>
              </a:ext>
            </a:extLst>
          </p:cNvPr>
          <p:cNvSpPr/>
          <p:nvPr/>
        </p:nvSpPr>
        <p:spPr>
          <a:xfrm>
            <a:off x="721377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C60880D2-DBCA-453E-AC2D-52B00E4D1FB6}"/>
              </a:ext>
            </a:extLst>
          </p:cNvPr>
          <p:cNvSpPr/>
          <p:nvPr/>
        </p:nvSpPr>
        <p:spPr>
          <a:xfrm>
            <a:off x="788759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231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C3AAB0A5-C60C-4969-ABD5-5EC74A5D0D58}"/>
              </a:ext>
            </a:extLst>
          </p:cNvPr>
          <p:cNvSpPr/>
          <p:nvPr/>
        </p:nvSpPr>
        <p:spPr>
          <a:xfrm>
            <a:off x="856140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97800D89-AB78-4DD3-B1D4-6EF827E2E531}"/>
              </a:ext>
            </a:extLst>
          </p:cNvPr>
          <p:cNvSpPr/>
          <p:nvPr/>
        </p:nvSpPr>
        <p:spPr>
          <a:xfrm>
            <a:off x="923522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63ED5B37-F37E-4AD9-A6CC-AA007DBA7B0E}"/>
              </a:ext>
            </a:extLst>
          </p:cNvPr>
          <p:cNvSpPr/>
          <p:nvPr/>
        </p:nvSpPr>
        <p:spPr>
          <a:xfrm>
            <a:off x="990903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ABDA63C2-903C-4CD9-B215-E097555BE3BE}"/>
              </a:ext>
            </a:extLst>
          </p:cNvPr>
          <p:cNvSpPr/>
          <p:nvPr/>
        </p:nvSpPr>
        <p:spPr>
          <a:xfrm>
            <a:off x="10582853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2167C8F1-1761-44CE-A4B5-0473F1671107}"/>
              </a:ext>
            </a:extLst>
          </p:cNvPr>
          <p:cNvSpPr/>
          <p:nvPr/>
        </p:nvSpPr>
        <p:spPr>
          <a:xfrm>
            <a:off x="1125666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1,568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F35225B8-4192-4BF2-BA4A-BD5956F465B3}"/>
              </a:ext>
            </a:extLst>
          </p:cNvPr>
          <p:cNvSpPr/>
          <p:nvPr/>
        </p:nvSpPr>
        <p:spPr>
          <a:xfrm>
            <a:off x="873882" y="4122152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Merchant Fees &amp; Commissions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C9502CBD-9C5E-469C-A8AF-C0357B02D102}"/>
              </a:ext>
            </a:extLst>
          </p:cNvPr>
          <p:cNvSpPr/>
          <p:nvPr/>
        </p:nvSpPr>
        <p:spPr>
          <a:xfrm>
            <a:off x="317089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148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D7F99527-1280-4B0E-98DB-8AAF9A24E37D}"/>
              </a:ext>
            </a:extLst>
          </p:cNvPr>
          <p:cNvSpPr/>
          <p:nvPr/>
        </p:nvSpPr>
        <p:spPr>
          <a:xfrm>
            <a:off x="3844705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136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5E084DE7-27EE-4D9F-9A77-F6B4AFA2725E}"/>
              </a:ext>
            </a:extLst>
          </p:cNvPr>
          <p:cNvSpPr/>
          <p:nvPr/>
        </p:nvSpPr>
        <p:spPr>
          <a:xfrm>
            <a:off x="451852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183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CB7C2367-72C5-4EA2-BD34-00621B8BFC1F}"/>
              </a:ext>
            </a:extLst>
          </p:cNvPr>
          <p:cNvSpPr/>
          <p:nvPr/>
        </p:nvSpPr>
        <p:spPr>
          <a:xfrm>
            <a:off x="5192335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190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295A5C6A-28EE-4768-8EB2-E96C67F2779C}"/>
              </a:ext>
            </a:extLst>
          </p:cNvPr>
          <p:cNvSpPr/>
          <p:nvPr/>
        </p:nvSpPr>
        <p:spPr>
          <a:xfrm>
            <a:off x="586615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102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7BEC75C2-3217-42F8-BB72-DF441DFA59A3}"/>
              </a:ext>
            </a:extLst>
          </p:cNvPr>
          <p:cNvSpPr/>
          <p:nvPr/>
        </p:nvSpPr>
        <p:spPr>
          <a:xfrm>
            <a:off x="653996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196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F9070E56-B484-4065-B39E-87967899E813}"/>
              </a:ext>
            </a:extLst>
          </p:cNvPr>
          <p:cNvSpPr/>
          <p:nvPr/>
        </p:nvSpPr>
        <p:spPr>
          <a:xfrm>
            <a:off x="721377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104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DCFD5C0F-30F2-4B25-8A33-A5A5B67B82D6}"/>
              </a:ext>
            </a:extLst>
          </p:cNvPr>
          <p:cNvSpPr/>
          <p:nvPr/>
        </p:nvSpPr>
        <p:spPr>
          <a:xfrm>
            <a:off x="788759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138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D601D8D2-21C6-4FEC-8F4B-85409994664E}"/>
              </a:ext>
            </a:extLst>
          </p:cNvPr>
          <p:cNvSpPr/>
          <p:nvPr/>
        </p:nvSpPr>
        <p:spPr>
          <a:xfrm>
            <a:off x="856140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175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18E5AB76-29F8-4566-B21B-3E8286FC31C4}"/>
              </a:ext>
            </a:extLst>
          </p:cNvPr>
          <p:cNvSpPr/>
          <p:nvPr/>
        </p:nvSpPr>
        <p:spPr>
          <a:xfrm>
            <a:off x="923522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144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F94B7FC9-48D4-48C2-BB3B-3218C1BD7375}"/>
              </a:ext>
            </a:extLst>
          </p:cNvPr>
          <p:cNvSpPr/>
          <p:nvPr/>
        </p:nvSpPr>
        <p:spPr>
          <a:xfrm>
            <a:off x="990903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105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1ECCD7D7-B4D4-4809-9855-6D029753AF9B}"/>
              </a:ext>
            </a:extLst>
          </p:cNvPr>
          <p:cNvSpPr/>
          <p:nvPr/>
        </p:nvSpPr>
        <p:spPr>
          <a:xfrm>
            <a:off x="10582853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108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CB502E7-A342-4DBB-A207-E62943918C4C}"/>
              </a:ext>
            </a:extLst>
          </p:cNvPr>
          <p:cNvSpPr/>
          <p:nvPr/>
        </p:nvSpPr>
        <p:spPr>
          <a:xfrm>
            <a:off x="1125666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1,730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555A9174-1F35-42A7-A39B-946B583F3831}"/>
              </a:ext>
            </a:extLst>
          </p:cNvPr>
          <p:cNvSpPr/>
          <p:nvPr/>
        </p:nvSpPr>
        <p:spPr>
          <a:xfrm>
            <a:off x="873882" y="4273129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Office Expenses</a:t>
            </a: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FCDD8FC8-CB80-423F-8A46-258D8C063585}"/>
              </a:ext>
            </a:extLst>
          </p:cNvPr>
          <p:cNvSpPr/>
          <p:nvPr/>
        </p:nvSpPr>
        <p:spPr>
          <a:xfrm>
            <a:off x="317089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207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5FD01C39-F21E-40FD-98FC-EE293CFD9B78}"/>
              </a:ext>
            </a:extLst>
          </p:cNvPr>
          <p:cNvSpPr/>
          <p:nvPr/>
        </p:nvSpPr>
        <p:spPr>
          <a:xfrm>
            <a:off x="3844705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191</a:t>
            </a: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7997E58E-6F90-4B76-8BB5-ED76C06DF475}"/>
              </a:ext>
            </a:extLst>
          </p:cNvPr>
          <p:cNvSpPr/>
          <p:nvPr/>
        </p:nvSpPr>
        <p:spPr>
          <a:xfrm>
            <a:off x="451852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54A8FC7B-B707-4861-A5B0-A807FF3E1AFE}"/>
              </a:ext>
            </a:extLst>
          </p:cNvPr>
          <p:cNvSpPr/>
          <p:nvPr/>
        </p:nvSpPr>
        <p:spPr>
          <a:xfrm>
            <a:off x="5192335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D4A7262D-D240-462F-9C9E-3E66B1622BC4}"/>
              </a:ext>
            </a:extLst>
          </p:cNvPr>
          <p:cNvSpPr/>
          <p:nvPr/>
        </p:nvSpPr>
        <p:spPr>
          <a:xfrm>
            <a:off x="586615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AA5D84EC-5ADE-4358-8FD6-B2664F909717}"/>
              </a:ext>
            </a:extLst>
          </p:cNvPr>
          <p:cNvSpPr/>
          <p:nvPr/>
        </p:nvSpPr>
        <p:spPr>
          <a:xfrm>
            <a:off x="653996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37C29B3A-BC4A-4E34-92FA-3E164EF63A26}"/>
              </a:ext>
            </a:extLst>
          </p:cNvPr>
          <p:cNvSpPr/>
          <p:nvPr/>
        </p:nvSpPr>
        <p:spPr>
          <a:xfrm>
            <a:off x="721377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AD8E839A-5766-4B12-9479-06CA75DEC5B1}"/>
              </a:ext>
            </a:extLst>
          </p:cNvPr>
          <p:cNvSpPr/>
          <p:nvPr/>
        </p:nvSpPr>
        <p:spPr>
          <a:xfrm>
            <a:off x="788759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693E6508-9B08-49FD-B1C6-BAFE950B9D5B}"/>
              </a:ext>
            </a:extLst>
          </p:cNvPr>
          <p:cNvSpPr/>
          <p:nvPr/>
        </p:nvSpPr>
        <p:spPr>
          <a:xfrm>
            <a:off x="856140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D49E0EC3-450D-49AF-90C4-EAB4A6979D6A}"/>
              </a:ext>
            </a:extLst>
          </p:cNvPr>
          <p:cNvSpPr/>
          <p:nvPr/>
        </p:nvSpPr>
        <p:spPr>
          <a:xfrm>
            <a:off x="923522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1FFF062-8F8B-46CD-949A-D6FB95C321CA}"/>
              </a:ext>
            </a:extLst>
          </p:cNvPr>
          <p:cNvSpPr/>
          <p:nvPr/>
        </p:nvSpPr>
        <p:spPr>
          <a:xfrm>
            <a:off x="990903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8ECAD2D6-8041-44B3-9D1C-040CE0D1A3C5}"/>
              </a:ext>
            </a:extLst>
          </p:cNvPr>
          <p:cNvSpPr/>
          <p:nvPr/>
        </p:nvSpPr>
        <p:spPr>
          <a:xfrm>
            <a:off x="10582853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ED51E203-CBEE-4895-9345-9796DA9CE3D1}"/>
              </a:ext>
            </a:extLst>
          </p:cNvPr>
          <p:cNvSpPr/>
          <p:nvPr/>
        </p:nvSpPr>
        <p:spPr>
          <a:xfrm>
            <a:off x="1125666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1,488</a:t>
            </a: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3E68A545-D5DB-47E0-9441-F0ACB9384975}"/>
              </a:ext>
            </a:extLst>
          </p:cNvPr>
          <p:cNvSpPr/>
          <p:nvPr/>
        </p:nvSpPr>
        <p:spPr>
          <a:xfrm>
            <a:off x="873882" y="4424106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Owner Payroll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15DE66FC-0E13-4F75-BE2B-BAFC0713F0DD}"/>
              </a:ext>
            </a:extLst>
          </p:cNvPr>
          <p:cNvSpPr/>
          <p:nvPr/>
        </p:nvSpPr>
        <p:spPr>
          <a:xfrm>
            <a:off x="317089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0D3137B0-C469-45CF-8B78-3F7A90732F2B}"/>
              </a:ext>
            </a:extLst>
          </p:cNvPr>
          <p:cNvSpPr/>
          <p:nvPr/>
        </p:nvSpPr>
        <p:spPr>
          <a:xfrm>
            <a:off x="3844705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817D8716-74CB-4984-9AEE-4A6F10E9D0EB}"/>
              </a:ext>
            </a:extLst>
          </p:cNvPr>
          <p:cNvSpPr/>
          <p:nvPr/>
        </p:nvSpPr>
        <p:spPr>
          <a:xfrm>
            <a:off x="451852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0563C7EC-C856-4086-A975-5F8865BEFE65}"/>
              </a:ext>
            </a:extLst>
          </p:cNvPr>
          <p:cNvSpPr/>
          <p:nvPr/>
        </p:nvSpPr>
        <p:spPr>
          <a:xfrm>
            <a:off x="5192335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8AF491A5-304B-4825-BEBA-7ECD2DD51DC9}"/>
              </a:ext>
            </a:extLst>
          </p:cNvPr>
          <p:cNvSpPr/>
          <p:nvPr/>
        </p:nvSpPr>
        <p:spPr>
          <a:xfrm>
            <a:off x="586615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79C3A2AF-A206-4944-BD1C-984993B8E345}"/>
              </a:ext>
            </a:extLst>
          </p:cNvPr>
          <p:cNvSpPr/>
          <p:nvPr/>
        </p:nvSpPr>
        <p:spPr>
          <a:xfrm>
            <a:off x="653996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2EDB1922-A8DD-4D50-AD3F-3F03A3384300}"/>
              </a:ext>
            </a:extLst>
          </p:cNvPr>
          <p:cNvSpPr/>
          <p:nvPr/>
        </p:nvSpPr>
        <p:spPr>
          <a:xfrm>
            <a:off x="721377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AA1B37EF-48CC-4F7C-93F6-8D76FD253CEB}"/>
              </a:ext>
            </a:extLst>
          </p:cNvPr>
          <p:cNvSpPr/>
          <p:nvPr/>
        </p:nvSpPr>
        <p:spPr>
          <a:xfrm>
            <a:off x="788759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8102FA2B-FBA1-4AD1-BC05-F52BEC25DFDF}"/>
              </a:ext>
            </a:extLst>
          </p:cNvPr>
          <p:cNvSpPr/>
          <p:nvPr/>
        </p:nvSpPr>
        <p:spPr>
          <a:xfrm>
            <a:off x="856140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5B2173D6-F408-4F4E-96B4-BEE3A1A7A95D}"/>
              </a:ext>
            </a:extLst>
          </p:cNvPr>
          <p:cNvSpPr/>
          <p:nvPr/>
        </p:nvSpPr>
        <p:spPr>
          <a:xfrm>
            <a:off x="923522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870ED9AC-3784-4D26-81E1-4B777CC16D97}"/>
              </a:ext>
            </a:extLst>
          </p:cNvPr>
          <p:cNvSpPr/>
          <p:nvPr/>
        </p:nvSpPr>
        <p:spPr>
          <a:xfrm>
            <a:off x="990903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70ACB17B-FEB4-4851-AC25-2F05CC580DCB}"/>
              </a:ext>
            </a:extLst>
          </p:cNvPr>
          <p:cNvSpPr/>
          <p:nvPr/>
        </p:nvSpPr>
        <p:spPr>
          <a:xfrm>
            <a:off x="10582853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6CB22351-D47D-479F-8E22-F88229730900}"/>
              </a:ext>
            </a:extLst>
          </p:cNvPr>
          <p:cNvSpPr/>
          <p:nvPr/>
        </p:nvSpPr>
        <p:spPr>
          <a:xfrm>
            <a:off x="1125666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100,000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22D72CAA-A727-444B-99EC-A5BFC4E7878A}"/>
              </a:ext>
            </a:extLst>
          </p:cNvPr>
          <p:cNvSpPr/>
          <p:nvPr/>
        </p:nvSpPr>
        <p:spPr>
          <a:xfrm>
            <a:off x="873878" y="4575083"/>
            <a:ext cx="2270416" cy="149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Subcontracted Labor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A02520A9-47EB-4A68-A02D-98E6B4AA044E}"/>
              </a:ext>
            </a:extLst>
          </p:cNvPr>
          <p:cNvSpPr/>
          <p:nvPr/>
        </p:nvSpPr>
        <p:spPr>
          <a:xfrm>
            <a:off x="317089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956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9CD668A8-EB4D-479F-8625-921F638C7BFC}"/>
              </a:ext>
            </a:extLst>
          </p:cNvPr>
          <p:cNvSpPr/>
          <p:nvPr/>
        </p:nvSpPr>
        <p:spPr>
          <a:xfrm>
            <a:off x="3844705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808</a:t>
            </a: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22362924-43BF-4D72-947B-EB6D6260D682}"/>
              </a:ext>
            </a:extLst>
          </p:cNvPr>
          <p:cNvSpPr/>
          <p:nvPr/>
        </p:nvSpPr>
        <p:spPr>
          <a:xfrm>
            <a:off x="451852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907</a:t>
            </a: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288736C8-0C10-4B68-8B18-4798C8196F3F}"/>
              </a:ext>
            </a:extLst>
          </p:cNvPr>
          <p:cNvSpPr/>
          <p:nvPr/>
        </p:nvSpPr>
        <p:spPr>
          <a:xfrm>
            <a:off x="5192335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334</a:t>
            </a: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10D5692E-6063-4EFB-BA01-444CED4DC9D0}"/>
              </a:ext>
            </a:extLst>
          </p:cNvPr>
          <p:cNvSpPr/>
          <p:nvPr/>
        </p:nvSpPr>
        <p:spPr>
          <a:xfrm>
            <a:off x="586615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80</a:t>
            </a: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ADCC3744-B1E7-47E7-8F7D-036697DB5622}"/>
              </a:ext>
            </a:extLst>
          </p:cNvPr>
          <p:cNvSpPr/>
          <p:nvPr/>
        </p:nvSpPr>
        <p:spPr>
          <a:xfrm>
            <a:off x="653996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142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6EB7D86A-88E2-4570-997D-B1AC87661994}"/>
              </a:ext>
            </a:extLst>
          </p:cNvPr>
          <p:cNvSpPr/>
          <p:nvPr/>
        </p:nvSpPr>
        <p:spPr>
          <a:xfrm>
            <a:off x="721377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9EAF33A8-8079-41C5-8002-673E2CE1CE97}"/>
              </a:ext>
            </a:extLst>
          </p:cNvPr>
          <p:cNvSpPr/>
          <p:nvPr/>
        </p:nvSpPr>
        <p:spPr>
          <a:xfrm>
            <a:off x="788759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100</a:t>
            </a: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FC43336E-C4DE-4222-82FC-62626F6D68C9}"/>
              </a:ext>
            </a:extLst>
          </p:cNvPr>
          <p:cNvSpPr/>
          <p:nvPr/>
        </p:nvSpPr>
        <p:spPr>
          <a:xfrm>
            <a:off x="856140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85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89F6CE5E-C691-4890-81E3-275DF250624F}"/>
              </a:ext>
            </a:extLst>
          </p:cNvPr>
          <p:cNvSpPr/>
          <p:nvPr/>
        </p:nvSpPr>
        <p:spPr>
          <a:xfrm>
            <a:off x="923522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169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702FDFF5-DDB6-4AAB-90A3-6E84DD8C5E60}"/>
              </a:ext>
            </a:extLst>
          </p:cNvPr>
          <p:cNvSpPr/>
          <p:nvPr/>
        </p:nvSpPr>
        <p:spPr>
          <a:xfrm>
            <a:off x="990903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153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61C573B7-7DE2-456A-A714-455BB9BE5711}"/>
              </a:ext>
            </a:extLst>
          </p:cNvPr>
          <p:cNvSpPr/>
          <p:nvPr/>
        </p:nvSpPr>
        <p:spPr>
          <a:xfrm>
            <a:off x="10582853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121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6E1A90EF-539A-487F-AEFD-9D8163890FB7}"/>
              </a:ext>
            </a:extLst>
          </p:cNvPr>
          <p:cNvSpPr/>
          <p:nvPr/>
        </p:nvSpPr>
        <p:spPr>
          <a:xfrm>
            <a:off x="1125666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3,887</a:t>
            </a: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A1D2E8D1-4C73-466F-AAD4-AF4616D14F54}"/>
              </a:ext>
            </a:extLst>
          </p:cNvPr>
          <p:cNvSpPr/>
          <p:nvPr/>
        </p:nvSpPr>
        <p:spPr>
          <a:xfrm>
            <a:off x="873878" y="4736138"/>
            <a:ext cx="2270416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Vehicle Expenses</a:t>
            </a: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9ECAFEBF-078C-4F74-BFAB-140C70505B3A}"/>
              </a:ext>
            </a:extLst>
          </p:cNvPr>
          <p:cNvSpPr/>
          <p:nvPr/>
        </p:nvSpPr>
        <p:spPr>
          <a:xfrm>
            <a:off x="317089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476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0C1AF891-83AC-4BAD-8654-FC0BD67DF293}"/>
              </a:ext>
            </a:extLst>
          </p:cNvPr>
          <p:cNvSpPr/>
          <p:nvPr/>
        </p:nvSpPr>
        <p:spPr>
          <a:xfrm>
            <a:off x="3844705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459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C5E7BA28-3402-4AB5-A342-6EA6E9076A3D}"/>
              </a:ext>
            </a:extLst>
          </p:cNvPr>
          <p:cNvSpPr/>
          <p:nvPr/>
        </p:nvSpPr>
        <p:spPr>
          <a:xfrm>
            <a:off x="451852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489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57358ED7-316A-43CD-A1E8-03EA96210252}"/>
              </a:ext>
            </a:extLst>
          </p:cNvPr>
          <p:cNvSpPr/>
          <p:nvPr/>
        </p:nvSpPr>
        <p:spPr>
          <a:xfrm>
            <a:off x="5192335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444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CA3B0FA8-91AF-4D5C-9798-4052F1B85A38}"/>
              </a:ext>
            </a:extLst>
          </p:cNvPr>
          <p:cNvSpPr/>
          <p:nvPr/>
        </p:nvSpPr>
        <p:spPr>
          <a:xfrm>
            <a:off x="586615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501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FBF39563-464D-4EE2-8C48-A78D923E0818}"/>
              </a:ext>
            </a:extLst>
          </p:cNvPr>
          <p:cNvSpPr/>
          <p:nvPr/>
        </p:nvSpPr>
        <p:spPr>
          <a:xfrm>
            <a:off x="653996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8384821D-FA2C-49A3-B025-156CC2CA8FAA}"/>
              </a:ext>
            </a:extLst>
          </p:cNvPr>
          <p:cNvSpPr/>
          <p:nvPr/>
        </p:nvSpPr>
        <p:spPr>
          <a:xfrm>
            <a:off x="721377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499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AF2159A7-5D7E-4226-B673-7F0933CA414B}"/>
              </a:ext>
            </a:extLst>
          </p:cNvPr>
          <p:cNvSpPr/>
          <p:nvPr/>
        </p:nvSpPr>
        <p:spPr>
          <a:xfrm>
            <a:off x="788759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463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E16AED98-714D-4212-91E5-204934E9A3F1}"/>
              </a:ext>
            </a:extLst>
          </p:cNvPr>
          <p:cNvSpPr/>
          <p:nvPr/>
        </p:nvSpPr>
        <p:spPr>
          <a:xfrm>
            <a:off x="856140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7F859C3B-1CA2-4D2C-AE16-04D57601AA6F}"/>
              </a:ext>
            </a:extLst>
          </p:cNvPr>
          <p:cNvSpPr/>
          <p:nvPr/>
        </p:nvSpPr>
        <p:spPr>
          <a:xfrm>
            <a:off x="923522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449</a:t>
            </a: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24D33A5E-1B10-45A9-A2ED-0C58392BD298}"/>
              </a:ext>
            </a:extLst>
          </p:cNvPr>
          <p:cNvSpPr/>
          <p:nvPr/>
        </p:nvSpPr>
        <p:spPr>
          <a:xfrm>
            <a:off x="990903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497</a:t>
            </a:r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72D1C43D-3BD8-4B14-B972-F114060645E3}"/>
              </a:ext>
            </a:extLst>
          </p:cNvPr>
          <p:cNvSpPr/>
          <p:nvPr/>
        </p:nvSpPr>
        <p:spPr>
          <a:xfrm>
            <a:off x="10582853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7858E9D6-AE88-47C3-B486-D1FC685330C7}"/>
              </a:ext>
            </a:extLst>
          </p:cNvPr>
          <p:cNvSpPr/>
          <p:nvPr/>
        </p:nvSpPr>
        <p:spPr>
          <a:xfrm>
            <a:off x="1125666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5,746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9BD68926-9979-4FAC-910F-1672E1C545AB}"/>
              </a:ext>
            </a:extLst>
          </p:cNvPr>
          <p:cNvSpPr/>
          <p:nvPr/>
        </p:nvSpPr>
        <p:spPr>
          <a:xfrm>
            <a:off x="116531" y="4887115"/>
            <a:ext cx="3027763" cy="139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Expenses</a:t>
            </a: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680328C8-6273-40C0-B576-5CFFB1B77A52}"/>
              </a:ext>
            </a:extLst>
          </p:cNvPr>
          <p:cNvSpPr/>
          <p:nvPr/>
        </p:nvSpPr>
        <p:spPr>
          <a:xfrm>
            <a:off x="317089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12,156</a:t>
            </a: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454CA10D-5E9A-418E-8F06-34BCEEC860BC}"/>
              </a:ext>
            </a:extLst>
          </p:cNvPr>
          <p:cNvSpPr/>
          <p:nvPr/>
        </p:nvSpPr>
        <p:spPr>
          <a:xfrm>
            <a:off x="3844705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11,048</a:t>
            </a: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250ADA09-0581-4F44-A772-57DB22B34FA0}"/>
              </a:ext>
            </a:extLst>
          </p:cNvPr>
          <p:cNvSpPr/>
          <p:nvPr/>
        </p:nvSpPr>
        <p:spPr>
          <a:xfrm>
            <a:off x="451852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21,004</a:t>
            </a: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522947AF-D6BF-4FB3-9861-9E33BEBE62D2}"/>
              </a:ext>
            </a:extLst>
          </p:cNvPr>
          <p:cNvSpPr/>
          <p:nvPr/>
        </p:nvSpPr>
        <p:spPr>
          <a:xfrm>
            <a:off x="5192335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10,645</a:t>
            </a: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4D099D1B-6301-4444-857B-56457740DFA6}"/>
              </a:ext>
            </a:extLst>
          </p:cNvPr>
          <p:cNvSpPr/>
          <p:nvPr/>
        </p:nvSpPr>
        <p:spPr>
          <a:xfrm>
            <a:off x="586615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10,660</a:t>
            </a: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34ADEB5F-2C5B-49AD-B02F-AE2CCBB5DC94}"/>
              </a:ext>
            </a:extLst>
          </p:cNvPr>
          <p:cNvSpPr/>
          <p:nvPr/>
        </p:nvSpPr>
        <p:spPr>
          <a:xfrm>
            <a:off x="653996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11,348</a:t>
            </a: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B4182F13-202C-4596-A189-FD5CF4C38883}"/>
              </a:ext>
            </a:extLst>
          </p:cNvPr>
          <p:cNvSpPr/>
          <p:nvPr/>
        </p:nvSpPr>
        <p:spPr>
          <a:xfrm>
            <a:off x="721377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11,281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F6AC0228-B941-4281-A9E9-40E003EAD7AA}"/>
              </a:ext>
            </a:extLst>
          </p:cNvPr>
          <p:cNvSpPr/>
          <p:nvPr/>
        </p:nvSpPr>
        <p:spPr>
          <a:xfrm>
            <a:off x="788759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11,359</a:t>
            </a: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E27C2EF6-DDB5-44D6-BB64-F66EE7358D6D}"/>
              </a:ext>
            </a:extLst>
          </p:cNvPr>
          <p:cNvSpPr/>
          <p:nvPr/>
        </p:nvSpPr>
        <p:spPr>
          <a:xfrm>
            <a:off x="856140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10,600</a:t>
            </a: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A3F6F8FF-1FB6-4427-8C2B-4B0E1FEA4F07}"/>
              </a:ext>
            </a:extLst>
          </p:cNvPr>
          <p:cNvSpPr/>
          <p:nvPr/>
        </p:nvSpPr>
        <p:spPr>
          <a:xfrm>
            <a:off x="923522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10,986</a:t>
            </a: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2DB90EE5-9C82-43A0-AF3C-47353FE988D8}"/>
              </a:ext>
            </a:extLst>
          </p:cNvPr>
          <p:cNvSpPr/>
          <p:nvPr/>
        </p:nvSpPr>
        <p:spPr>
          <a:xfrm>
            <a:off x="990903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10,848</a:t>
            </a: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C5A6B1CE-6F5D-4B35-9A2E-8CC2A925A77F}"/>
              </a:ext>
            </a:extLst>
          </p:cNvPr>
          <p:cNvSpPr/>
          <p:nvPr/>
        </p:nvSpPr>
        <p:spPr>
          <a:xfrm>
            <a:off x="10582853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11,021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DBA935A6-E6A0-45E1-B9C8-07E5BD41E6C1}"/>
              </a:ext>
            </a:extLst>
          </p:cNvPr>
          <p:cNvSpPr/>
          <p:nvPr/>
        </p:nvSpPr>
        <p:spPr>
          <a:xfrm>
            <a:off x="1125666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142,957</a:t>
            </a: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437918D4-4BD0-4899-9D2E-BF15D22142E6}"/>
              </a:ext>
            </a:extLst>
          </p:cNvPr>
          <p:cNvSpPr/>
          <p:nvPr/>
        </p:nvSpPr>
        <p:spPr>
          <a:xfrm>
            <a:off x="116531" y="5038093"/>
            <a:ext cx="3027763" cy="139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Net Income</a:t>
            </a: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0184B710-5190-4F9D-A60A-FA6C556D6650}"/>
              </a:ext>
            </a:extLst>
          </p:cNvPr>
          <p:cNvSpPr/>
          <p:nvPr/>
        </p:nvSpPr>
        <p:spPr>
          <a:xfrm>
            <a:off x="116531" y="5196165"/>
            <a:ext cx="730755" cy="846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IN" sz="800" b="1" dirty="0"/>
              <a:t>Add Back Schedule</a:t>
            </a: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C0A3CA10-62F7-47E4-8C8F-5C1F14ACB4E9}"/>
              </a:ext>
            </a:extLst>
          </p:cNvPr>
          <p:cNvSpPr/>
          <p:nvPr/>
        </p:nvSpPr>
        <p:spPr>
          <a:xfrm>
            <a:off x="873882" y="5196165"/>
            <a:ext cx="2270412" cy="13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Interest Paid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3063E417-1CC9-4F60-A95D-23A290E0E561}"/>
              </a:ext>
            </a:extLst>
          </p:cNvPr>
          <p:cNvSpPr/>
          <p:nvPr/>
        </p:nvSpPr>
        <p:spPr>
          <a:xfrm>
            <a:off x="3170890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B5E8B1B0-5A64-4E87-8558-E0C3A29A199A}"/>
              </a:ext>
            </a:extLst>
          </p:cNvPr>
          <p:cNvSpPr/>
          <p:nvPr/>
        </p:nvSpPr>
        <p:spPr>
          <a:xfrm>
            <a:off x="3844705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2F11A958-5835-4BC4-B838-AFAE46094936}"/>
              </a:ext>
            </a:extLst>
          </p:cNvPr>
          <p:cNvSpPr/>
          <p:nvPr/>
        </p:nvSpPr>
        <p:spPr>
          <a:xfrm>
            <a:off x="4518520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CFEAE6B2-6D4A-430D-BA14-AE9DB5C06EB7}"/>
              </a:ext>
            </a:extLst>
          </p:cNvPr>
          <p:cNvSpPr/>
          <p:nvPr/>
        </p:nvSpPr>
        <p:spPr>
          <a:xfrm>
            <a:off x="5192335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7183EBFD-098D-4EA1-ADCE-A5AB4DC78E20}"/>
              </a:ext>
            </a:extLst>
          </p:cNvPr>
          <p:cNvSpPr/>
          <p:nvPr/>
        </p:nvSpPr>
        <p:spPr>
          <a:xfrm>
            <a:off x="5866150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43AE9013-DA04-46A6-B49E-898915EDCB70}"/>
              </a:ext>
            </a:extLst>
          </p:cNvPr>
          <p:cNvSpPr/>
          <p:nvPr/>
        </p:nvSpPr>
        <p:spPr>
          <a:xfrm>
            <a:off x="6539964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97AF123-7545-4FA4-84ED-1B21CEDE69D4}"/>
              </a:ext>
            </a:extLst>
          </p:cNvPr>
          <p:cNvSpPr/>
          <p:nvPr/>
        </p:nvSpPr>
        <p:spPr>
          <a:xfrm>
            <a:off x="7213779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080ACA48-8EE3-430F-84A7-94559C4EBD09}"/>
              </a:ext>
            </a:extLst>
          </p:cNvPr>
          <p:cNvSpPr/>
          <p:nvPr/>
        </p:nvSpPr>
        <p:spPr>
          <a:xfrm>
            <a:off x="7887594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572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8BBEFA15-181E-4364-B42B-A9AB3F68EB95}"/>
              </a:ext>
            </a:extLst>
          </p:cNvPr>
          <p:cNvSpPr/>
          <p:nvPr/>
        </p:nvSpPr>
        <p:spPr>
          <a:xfrm>
            <a:off x="8561409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B838CE30-34CB-4555-BB5C-34928E114F12}"/>
              </a:ext>
            </a:extLst>
          </p:cNvPr>
          <p:cNvSpPr/>
          <p:nvPr/>
        </p:nvSpPr>
        <p:spPr>
          <a:xfrm>
            <a:off x="9235224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565695EF-B3EB-4B38-A747-1D1CC345496D}"/>
              </a:ext>
            </a:extLst>
          </p:cNvPr>
          <p:cNvSpPr/>
          <p:nvPr/>
        </p:nvSpPr>
        <p:spPr>
          <a:xfrm>
            <a:off x="9909039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7E0A52C1-5FCC-41E7-A3C6-4FA218AD9FDD}"/>
              </a:ext>
            </a:extLst>
          </p:cNvPr>
          <p:cNvSpPr/>
          <p:nvPr/>
        </p:nvSpPr>
        <p:spPr>
          <a:xfrm>
            <a:off x="10582853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3A12302A-7BD5-4C7A-A05C-3B088C218091}"/>
              </a:ext>
            </a:extLst>
          </p:cNvPr>
          <p:cNvSpPr/>
          <p:nvPr/>
        </p:nvSpPr>
        <p:spPr>
          <a:xfrm>
            <a:off x="11256664" y="5196165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1,707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3D3E390C-21A4-4C47-BEDC-8761CB8564EE}"/>
              </a:ext>
            </a:extLst>
          </p:cNvPr>
          <p:cNvSpPr/>
          <p:nvPr/>
        </p:nvSpPr>
        <p:spPr>
          <a:xfrm>
            <a:off x="873882" y="5337573"/>
            <a:ext cx="2270412" cy="13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Legal &amp; Professional Fees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E664C5E-9E6F-46FD-87A7-212B78B8A1CD}"/>
              </a:ext>
            </a:extLst>
          </p:cNvPr>
          <p:cNvSpPr/>
          <p:nvPr/>
        </p:nvSpPr>
        <p:spPr>
          <a:xfrm>
            <a:off x="3170890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33EDCF9-AF70-4162-ADFC-88B6FFBC8932}"/>
              </a:ext>
            </a:extLst>
          </p:cNvPr>
          <p:cNvSpPr/>
          <p:nvPr/>
        </p:nvSpPr>
        <p:spPr>
          <a:xfrm>
            <a:off x="3844705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365EC97E-BFB9-4477-9803-BF2E8C293505}"/>
              </a:ext>
            </a:extLst>
          </p:cNvPr>
          <p:cNvSpPr/>
          <p:nvPr/>
        </p:nvSpPr>
        <p:spPr>
          <a:xfrm>
            <a:off x="4518520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10,000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1F877FCE-3865-4F4E-9CFA-AF9CAD01D8E1}"/>
              </a:ext>
            </a:extLst>
          </p:cNvPr>
          <p:cNvSpPr/>
          <p:nvPr/>
        </p:nvSpPr>
        <p:spPr>
          <a:xfrm>
            <a:off x="5192335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1D477B95-7794-4E34-83DB-85C261509BB6}"/>
              </a:ext>
            </a:extLst>
          </p:cNvPr>
          <p:cNvSpPr/>
          <p:nvPr/>
        </p:nvSpPr>
        <p:spPr>
          <a:xfrm>
            <a:off x="5866150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13F12B97-BF9B-4ECC-BB61-E88DF22CE37E}"/>
              </a:ext>
            </a:extLst>
          </p:cNvPr>
          <p:cNvSpPr/>
          <p:nvPr/>
        </p:nvSpPr>
        <p:spPr>
          <a:xfrm>
            <a:off x="6539964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96F6CDFA-C62A-427F-B06B-D0D7F33BE946}"/>
              </a:ext>
            </a:extLst>
          </p:cNvPr>
          <p:cNvSpPr/>
          <p:nvPr/>
        </p:nvSpPr>
        <p:spPr>
          <a:xfrm>
            <a:off x="7213779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DE03DA36-2547-4D44-BD42-E98C7B27BD2A}"/>
              </a:ext>
            </a:extLst>
          </p:cNvPr>
          <p:cNvSpPr/>
          <p:nvPr/>
        </p:nvSpPr>
        <p:spPr>
          <a:xfrm>
            <a:off x="7887594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89495651-5E99-429F-982F-1B18D69C640D}"/>
              </a:ext>
            </a:extLst>
          </p:cNvPr>
          <p:cNvSpPr/>
          <p:nvPr/>
        </p:nvSpPr>
        <p:spPr>
          <a:xfrm>
            <a:off x="8561409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0C190725-DD9B-41F7-8B6A-9FD4E85F7FE1}"/>
              </a:ext>
            </a:extLst>
          </p:cNvPr>
          <p:cNvSpPr/>
          <p:nvPr/>
        </p:nvSpPr>
        <p:spPr>
          <a:xfrm>
            <a:off x="9235224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CB2A14A6-6ADB-4DD8-8110-B210681725D2}"/>
              </a:ext>
            </a:extLst>
          </p:cNvPr>
          <p:cNvSpPr/>
          <p:nvPr/>
        </p:nvSpPr>
        <p:spPr>
          <a:xfrm>
            <a:off x="9909039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37BA855-41E0-4FBB-8E7D-10C2DA32B2B6}"/>
              </a:ext>
            </a:extLst>
          </p:cNvPr>
          <p:cNvSpPr/>
          <p:nvPr/>
        </p:nvSpPr>
        <p:spPr>
          <a:xfrm>
            <a:off x="10582853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0F63BEDA-D73F-4A80-AEFD-7B2F1AB65ECD}"/>
              </a:ext>
            </a:extLst>
          </p:cNvPr>
          <p:cNvSpPr/>
          <p:nvPr/>
        </p:nvSpPr>
        <p:spPr>
          <a:xfrm>
            <a:off x="11256664" y="533757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10,000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CF9DA9C5-9DD8-4D00-8F60-9971CD1C06F8}"/>
              </a:ext>
            </a:extLst>
          </p:cNvPr>
          <p:cNvSpPr/>
          <p:nvPr/>
        </p:nvSpPr>
        <p:spPr>
          <a:xfrm>
            <a:off x="873882" y="5478983"/>
            <a:ext cx="2270412" cy="13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Meals &amp; Entertainment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53A4EF9A-4FA0-43DA-B57A-88157F622688}"/>
              </a:ext>
            </a:extLst>
          </p:cNvPr>
          <p:cNvSpPr/>
          <p:nvPr/>
        </p:nvSpPr>
        <p:spPr>
          <a:xfrm>
            <a:off x="3170890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D7D70F8F-1CCD-4BF6-AC36-9FB8A64E98F2}"/>
              </a:ext>
            </a:extLst>
          </p:cNvPr>
          <p:cNvSpPr/>
          <p:nvPr/>
        </p:nvSpPr>
        <p:spPr>
          <a:xfrm>
            <a:off x="3844705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FA4DAB3A-CF60-415C-A397-A9C43092975C}"/>
              </a:ext>
            </a:extLst>
          </p:cNvPr>
          <p:cNvSpPr/>
          <p:nvPr/>
        </p:nvSpPr>
        <p:spPr>
          <a:xfrm>
            <a:off x="4518520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CF225CAD-3114-442D-8355-3DF6E4D1625A}"/>
              </a:ext>
            </a:extLst>
          </p:cNvPr>
          <p:cNvSpPr/>
          <p:nvPr/>
        </p:nvSpPr>
        <p:spPr>
          <a:xfrm>
            <a:off x="5192335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607C23E4-B716-4DD5-B5BF-38DB5AE1DD9D}"/>
              </a:ext>
            </a:extLst>
          </p:cNvPr>
          <p:cNvSpPr/>
          <p:nvPr/>
        </p:nvSpPr>
        <p:spPr>
          <a:xfrm>
            <a:off x="5866150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67127687-0B33-4214-B918-382086C6E880}"/>
              </a:ext>
            </a:extLst>
          </p:cNvPr>
          <p:cNvSpPr/>
          <p:nvPr/>
        </p:nvSpPr>
        <p:spPr>
          <a:xfrm>
            <a:off x="6539964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60012F75-DB41-4CAC-8696-34D4F8B4BD5C}"/>
              </a:ext>
            </a:extLst>
          </p:cNvPr>
          <p:cNvSpPr/>
          <p:nvPr/>
        </p:nvSpPr>
        <p:spPr>
          <a:xfrm>
            <a:off x="7213779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66647633-BBB4-4FCA-A340-D8047A292794}"/>
              </a:ext>
            </a:extLst>
          </p:cNvPr>
          <p:cNvSpPr/>
          <p:nvPr/>
        </p:nvSpPr>
        <p:spPr>
          <a:xfrm>
            <a:off x="7887594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231</a:t>
            </a: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5C54A01E-8575-46D9-AADC-A1D033D9E931}"/>
              </a:ext>
            </a:extLst>
          </p:cNvPr>
          <p:cNvSpPr/>
          <p:nvPr/>
        </p:nvSpPr>
        <p:spPr>
          <a:xfrm>
            <a:off x="8561409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7551BF2E-1B49-42DA-B465-29ED39E572D5}"/>
              </a:ext>
            </a:extLst>
          </p:cNvPr>
          <p:cNvSpPr/>
          <p:nvPr/>
        </p:nvSpPr>
        <p:spPr>
          <a:xfrm>
            <a:off x="9235224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6E2B2F1B-B0E6-4DF9-BE12-B3361FF4609A}"/>
              </a:ext>
            </a:extLst>
          </p:cNvPr>
          <p:cNvSpPr/>
          <p:nvPr/>
        </p:nvSpPr>
        <p:spPr>
          <a:xfrm>
            <a:off x="9909039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A3D4ABE2-EFA4-40B9-A0AD-E842B6E24F42}"/>
              </a:ext>
            </a:extLst>
          </p:cNvPr>
          <p:cNvSpPr/>
          <p:nvPr/>
        </p:nvSpPr>
        <p:spPr>
          <a:xfrm>
            <a:off x="10582853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A90BD086-2BEE-4B59-AF76-33546F2BE4B6}"/>
              </a:ext>
            </a:extLst>
          </p:cNvPr>
          <p:cNvSpPr/>
          <p:nvPr/>
        </p:nvSpPr>
        <p:spPr>
          <a:xfrm>
            <a:off x="11256664" y="5478983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1,568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56558F3-80CD-4EAF-A8CC-355B067CEB09}"/>
              </a:ext>
            </a:extLst>
          </p:cNvPr>
          <p:cNvSpPr/>
          <p:nvPr/>
        </p:nvSpPr>
        <p:spPr>
          <a:xfrm>
            <a:off x="873882" y="5620392"/>
            <a:ext cx="2270412" cy="13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Office Expenses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C39551E6-6A9A-4699-B2B5-ED348D376180}"/>
              </a:ext>
            </a:extLst>
          </p:cNvPr>
          <p:cNvSpPr/>
          <p:nvPr/>
        </p:nvSpPr>
        <p:spPr>
          <a:xfrm>
            <a:off x="3170890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207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54F1494F-1169-492A-88BC-9057F91D93D2}"/>
              </a:ext>
            </a:extLst>
          </p:cNvPr>
          <p:cNvSpPr/>
          <p:nvPr/>
        </p:nvSpPr>
        <p:spPr>
          <a:xfrm>
            <a:off x="3844705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191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39B88A59-506C-4991-8EA2-861696A1BF19}"/>
              </a:ext>
            </a:extLst>
          </p:cNvPr>
          <p:cNvSpPr/>
          <p:nvPr/>
        </p:nvSpPr>
        <p:spPr>
          <a:xfrm>
            <a:off x="4518520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94AB4AB-5B10-46CC-BF0A-3E8C9BCB0761}"/>
              </a:ext>
            </a:extLst>
          </p:cNvPr>
          <p:cNvSpPr/>
          <p:nvPr/>
        </p:nvSpPr>
        <p:spPr>
          <a:xfrm>
            <a:off x="5192335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5EB4A31C-CD55-4E5C-A96D-A26952BA418B}"/>
              </a:ext>
            </a:extLst>
          </p:cNvPr>
          <p:cNvSpPr/>
          <p:nvPr/>
        </p:nvSpPr>
        <p:spPr>
          <a:xfrm>
            <a:off x="5866150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295A5A02-E1D9-49EF-ABE1-2F3B8EEEFBA7}"/>
              </a:ext>
            </a:extLst>
          </p:cNvPr>
          <p:cNvSpPr/>
          <p:nvPr/>
        </p:nvSpPr>
        <p:spPr>
          <a:xfrm>
            <a:off x="6539964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F105673F-E9D2-4ED1-9E7C-69F3A0717F5B}"/>
              </a:ext>
            </a:extLst>
          </p:cNvPr>
          <p:cNvSpPr/>
          <p:nvPr/>
        </p:nvSpPr>
        <p:spPr>
          <a:xfrm>
            <a:off x="7213779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6638A9B8-7BEC-4A71-BDC7-00073EC87D3A}"/>
              </a:ext>
            </a:extLst>
          </p:cNvPr>
          <p:cNvSpPr/>
          <p:nvPr/>
        </p:nvSpPr>
        <p:spPr>
          <a:xfrm>
            <a:off x="7887594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D63732D4-AD44-43AB-B263-888A41269259}"/>
              </a:ext>
            </a:extLst>
          </p:cNvPr>
          <p:cNvSpPr/>
          <p:nvPr/>
        </p:nvSpPr>
        <p:spPr>
          <a:xfrm>
            <a:off x="8561409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BD99CEF5-14E2-4EB8-9DA0-3DD974D4ED33}"/>
              </a:ext>
            </a:extLst>
          </p:cNvPr>
          <p:cNvSpPr/>
          <p:nvPr/>
        </p:nvSpPr>
        <p:spPr>
          <a:xfrm>
            <a:off x="9235224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BBE0532C-C1FB-4988-9AB4-3C1BACEC25F1}"/>
              </a:ext>
            </a:extLst>
          </p:cNvPr>
          <p:cNvSpPr/>
          <p:nvPr/>
        </p:nvSpPr>
        <p:spPr>
          <a:xfrm>
            <a:off x="9909039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F2D50A17-444E-445E-8158-056CC680FBC9}"/>
              </a:ext>
            </a:extLst>
          </p:cNvPr>
          <p:cNvSpPr/>
          <p:nvPr/>
        </p:nvSpPr>
        <p:spPr>
          <a:xfrm>
            <a:off x="10582853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3F9D9592-0501-46EB-AFED-F6EC4BBF9E08}"/>
              </a:ext>
            </a:extLst>
          </p:cNvPr>
          <p:cNvSpPr/>
          <p:nvPr/>
        </p:nvSpPr>
        <p:spPr>
          <a:xfrm>
            <a:off x="11256664" y="5620392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1,488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E79C2E8F-6D13-4713-AF19-BC0F55003810}"/>
              </a:ext>
            </a:extLst>
          </p:cNvPr>
          <p:cNvSpPr/>
          <p:nvPr/>
        </p:nvSpPr>
        <p:spPr>
          <a:xfrm>
            <a:off x="873882" y="5761800"/>
            <a:ext cx="2270412" cy="13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Owner Payroll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4B6F7F65-55EE-4EDB-958C-1795DC74754E}"/>
              </a:ext>
            </a:extLst>
          </p:cNvPr>
          <p:cNvSpPr/>
          <p:nvPr/>
        </p:nvSpPr>
        <p:spPr>
          <a:xfrm>
            <a:off x="3170890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6258F50D-3153-4F00-9FB1-64585281585F}"/>
              </a:ext>
            </a:extLst>
          </p:cNvPr>
          <p:cNvSpPr/>
          <p:nvPr/>
        </p:nvSpPr>
        <p:spPr>
          <a:xfrm>
            <a:off x="3844705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044B72ED-EA39-4E55-BA1C-8963B97EF6A9}"/>
              </a:ext>
            </a:extLst>
          </p:cNvPr>
          <p:cNvSpPr/>
          <p:nvPr/>
        </p:nvSpPr>
        <p:spPr>
          <a:xfrm>
            <a:off x="4518520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41AF259-FDB9-45CC-ACCC-44D0E918A0C1}"/>
              </a:ext>
            </a:extLst>
          </p:cNvPr>
          <p:cNvSpPr/>
          <p:nvPr/>
        </p:nvSpPr>
        <p:spPr>
          <a:xfrm>
            <a:off x="5192335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6F156FA2-6F1B-47DA-BF32-693DC6CF2C97}"/>
              </a:ext>
            </a:extLst>
          </p:cNvPr>
          <p:cNvSpPr/>
          <p:nvPr/>
        </p:nvSpPr>
        <p:spPr>
          <a:xfrm>
            <a:off x="5866150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32F0AF0A-80DE-4961-A3CA-39F385267990}"/>
              </a:ext>
            </a:extLst>
          </p:cNvPr>
          <p:cNvSpPr/>
          <p:nvPr/>
        </p:nvSpPr>
        <p:spPr>
          <a:xfrm>
            <a:off x="6539964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6F4079B5-DACB-4871-B9F2-53FD80DFE093}"/>
              </a:ext>
            </a:extLst>
          </p:cNvPr>
          <p:cNvSpPr/>
          <p:nvPr/>
        </p:nvSpPr>
        <p:spPr>
          <a:xfrm>
            <a:off x="7213779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93DEF757-83C5-46CB-9FD1-C9971B3C2A91}"/>
              </a:ext>
            </a:extLst>
          </p:cNvPr>
          <p:cNvSpPr/>
          <p:nvPr/>
        </p:nvSpPr>
        <p:spPr>
          <a:xfrm>
            <a:off x="7887594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CD74516B-E2B1-45B3-BABD-996C0FD570C5}"/>
              </a:ext>
            </a:extLst>
          </p:cNvPr>
          <p:cNvSpPr/>
          <p:nvPr/>
        </p:nvSpPr>
        <p:spPr>
          <a:xfrm>
            <a:off x="8561409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00DFC652-6E3C-4EAD-BC7E-C080B0D08A29}"/>
              </a:ext>
            </a:extLst>
          </p:cNvPr>
          <p:cNvSpPr/>
          <p:nvPr/>
        </p:nvSpPr>
        <p:spPr>
          <a:xfrm>
            <a:off x="9235224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80CE656D-203F-469F-A479-F59EDA78FF8C}"/>
              </a:ext>
            </a:extLst>
          </p:cNvPr>
          <p:cNvSpPr/>
          <p:nvPr/>
        </p:nvSpPr>
        <p:spPr>
          <a:xfrm>
            <a:off x="9909039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BD041C71-5CEC-4A45-BC33-BD78A52A4742}"/>
              </a:ext>
            </a:extLst>
          </p:cNvPr>
          <p:cNvSpPr/>
          <p:nvPr/>
        </p:nvSpPr>
        <p:spPr>
          <a:xfrm>
            <a:off x="10582853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6564ABD7-9EFF-466E-8971-2F9BE3864D26}"/>
              </a:ext>
            </a:extLst>
          </p:cNvPr>
          <p:cNvSpPr/>
          <p:nvPr/>
        </p:nvSpPr>
        <p:spPr>
          <a:xfrm>
            <a:off x="11256664" y="5761800"/>
            <a:ext cx="647219" cy="13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100,000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06D079EE-E02E-4F99-B07D-C941C3D3C623}"/>
              </a:ext>
            </a:extLst>
          </p:cNvPr>
          <p:cNvSpPr/>
          <p:nvPr/>
        </p:nvSpPr>
        <p:spPr>
          <a:xfrm>
            <a:off x="873878" y="5903209"/>
            <a:ext cx="2270416" cy="140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Vehicle Expenses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62E226A9-61E1-4799-B7D9-B237184CC316}"/>
              </a:ext>
            </a:extLst>
          </p:cNvPr>
          <p:cNvSpPr/>
          <p:nvPr/>
        </p:nvSpPr>
        <p:spPr>
          <a:xfrm>
            <a:off x="3170890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476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8812A63C-8184-4B01-96C0-F0EAA0950BB5}"/>
              </a:ext>
            </a:extLst>
          </p:cNvPr>
          <p:cNvSpPr/>
          <p:nvPr/>
        </p:nvSpPr>
        <p:spPr>
          <a:xfrm>
            <a:off x="3844705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459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16E14844-FC39-4679-983B-ECF4052206B4}"/>
              </a:ext>
            </a:extLst>
          </p:cNvPr>
          <p:cNvSpPr/>
          <p:nvPr/>
        </p:nvSpPr>
        <p:spPr>
          <a:xfrm>
            <a:off x="4518520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489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40E2E1B2-03C7-4FD4-824D-0BCACD9B5AF2}"/>
              </a:ext>
            </a:extLst>
          </p:cNvPr>
          <p:cNvSpPr/>
          <p:nvPr/>
        </p:nvSpPr>
        <p:spPr>
          <a:xfrm>
            <a:off x="5192335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444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BADAD26B-7E71-4CAB-8087-898CA9726D49}"/>
              </a:ext>
            </a:extLst>
          </p:cNvPr>
          <p:cNvSpPr/>
          <p:nvPr/>
        </p:nvSpPr>
        <p:spPr>
          <a:xfrm>
            <a:off x="5866150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501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F7258431-3AAA-41CC-90AE-18384C5A75A6}"/>
              </a:ext>
            </a:extLst>
          </p:cNvPr>
          <p:cNvSpPr/>
          <p:nvPr/>
        </p:nvSpPr>
        <p:spPr>
          <a:xfrm>
            <a:off x="6539964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F9FF3CCA-7A7C-4DDB-9403-1B1F3D789504}"/>
              </a:ext>
            </a:extLst>
          </p:cNvPr>
          <p:cNvSpPr/>
          <p:nvPr/>
        </p:nvSpPr>
        <p:spPr>
          <a:xfrm>
            <a:off x="7213779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499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66F62967-FBF7-4C20-ACEE-221F0B487AB5}"/>
              </a:ext>
            </a:extLst>
          </p:cNvPr>
          <p:cNvSpPr/>
          <p:nvPr/>
        </p:nvSpPr>
        <p:spPr>
          <a:xfrm>
            <a:off x="7887594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463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44358E6-A014-4F33-848E-41C3A7EC75C1}"/>
              </a:ext>
            </a:extLst>
          </p:cNvPr>
          <p:cNvSpPr/>
          <p:nvPr/>
        </p:nvSpPr>
        <p:spPr>
          <a:xfrm>
            <a:off x="8561409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A05DE2FE-A287-4789-BEF5-9181D25E90CB}"/>
              </a:ext>
            </a:extLst>
          </p:cNvPr>
          <p:cNvSpPr/>
          <p:nvPr/>
        </p:nvSpPr>
        <p:spPr>
          <a:xfrm>
            <a:off x="9235224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449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E43B2B63-71C8-4A8C-AE73-21237982C2D8}"/>
              </a:ext>
            </a:extLst>
          </p:cNvPr>
          <p:cNvSpPr/>
          <p:nvPr/>
        </p:nvSpPr>
        <p:spPr>
          <a:xfrm>
            <a:off x="9909039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497</a:t>
            </a: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F39E80AC-87C0-44C6-A634-FA61ACFB204E}"/>
              </a:ext>
            </a:extLst>
          </p:cNvPr>
          <p:cNvSpPr/>
          <p:nvPr/>
        </p:nvSpPr>
        <p:spPr>
          <a:xfrm>
            <a:off x="10582853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D6C10601-3F7D-4795-8097-FA1B1CE35E72}"/>
              </a:ext>
            </a:extLst>
          </p:cNvPr>
          <p:cNvSpPr/>
          <p:nvPr/>
        </p:nvSpPr>
        <p:spPr>
          <a:xfrm>
            <a:off x="11256664" y="5903209"/>
            <a:ext cx="647219" cy="14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5,746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562E9F1B-B45B-4218-ACBC-69D462CFBD27}"/>
              </a:ext>
            </a:extLst>
          </p:cNvPr>
          <p:cNvSpPr/>
          <p:nvPr/>
        </p:nvSpPr>
        <p:spPr>
          <a:xfrm>
            <a:off x="116531" y="6054056"/>
            <a:ext cx="3027763" cy="130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Add Backs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DB9EFF62-CDFD-49F8-A2C6-1005CE1257DC}"/>
              </a:ext>
            </a:extLst>
          </p:cNvPr>
          <p:cNvSpPr/>
          <p:nvPr/>
        </p:nvSpPr>
        <p:spPr>
          <a:xfrm>
            <a:off x="3170890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9,102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37121BC8-0867-480A-AD0B-7655F706AA5B}"/>
              </a:ext>
            </a:extLst>
          </p:cNvPr>
          <p:cNvSpPr/>
          <p:nvPr/>
        </p:nvSpPr>
        <p:spPr>
          <a:xfrm>
            <a:off x="3844705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9,104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3BA986C4-2DC3-4F43-A84B-C1F5888172CD}"/>
              </a:ext>
            </a:extLst>
          </p:cNvPr>
          <p:cNvSpPr/>
          <p:nvPr/>
        </p:nvSpPr>
        <p:spPr>
          <a:xfrm>
            <a:off x="4518520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18,914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D0424E95-5E6F-469A-9A63-97E2E74987B3}"/>
              </a:ext>
            </a:extLst>
          </p:cNvPr>
          <p:cNvSpPr/>
          <p:nvPr/>
        </p:nvSpPr>
        <p:spPr>
          <a:xfrm>
            <a:off x="5192335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8,911</a:t>
            </a: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955A62C1-574A-4986-8E72-840932812E97}"/>
              </a:ext>
            </a:extLst>
          </p:cNvPr>
          <p:cNvSpPr/>
          <p:nvPr/>
        </p:nvSpPr>
        <p:spPr>
          <a:xfrm>
            <a:off x="5866150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9,478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49F7F12B-73DC-41C2-A4F1-AEEEC3733F49}"/>
              </a:ext>
            </a:extLst>
          </p:cNvPr>
          <p:cNvSpPr/>
          <p:nvPr/>
        </p:nvSpPr>
        <p:spPr>
          <a:xfrm>
            <a:off x="6539964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8,905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660B79D6-4DDC-4AD1-B14E-EC4926C28B15}"/>
              </a:ext>
            </a:extLst>
          </p:cNvPr>
          <p:cNvSpPr/>
          <p:nvPr/>
        </p:nvSpPr>
        <p:spPr>
          <a:xfrm>
            <a:off x="7213779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9,644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7C72D281-4A25-4264-97B9-39AEDFE04B80}"/>
              </a:ext>
            </a:extLst>
          </p:cNvPr>
          <p:cNvSpPr/>
          <p:nvPr/>
        </p:nvSpPr>
        <p:spPr>
          <a:xfrm>
            <a:off x="7887594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9,616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66EBB22A-CDA5-4E3B-8916-7A9DD0CF7A9B}"/>
              </a:ext>
            </a:extLst>
          </p:cNvPr>
          <p:cNvSpPr/>
          <p:nvPr/>
        </p:nvSpPr>
        <p:spPr>
          <a:xfrm>
            <a:off x="8561409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9,340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B8FDC802-95DB-4757-8AC7-A59CE8A601B7}"/>
              </a:ext>
            </a:extLst>
          </p:cNvPr>
          <p:cNvSpPr/>
          <p:nvPr/>
        </p:nvSpPr>
        <p:spPr>
          <a:xfrm>
            <a:off x="9235224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9,113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0F10C02C-4BA1-436C-BE92-A8B77D5B4570}"/>
              </a:ext>
            </a:extLst>
          </p:cNvPr>
          <p:cNvSpPr/>
          <p:nvPr/>
        </p:nvSpPr>
        <p:spPr>
          <a:xfrm>
            <a:off x="9909039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9,090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D7931553-63D5-4A1D-8ECE-F7CEAC9B71BC}"/>
              </a:ext>
            </a:extLst>
          </p:cNvPr>
          <p:cNvSpPr/>
          <p:nvPr/>
        </p:nvSpPr>
        <p:spPr>
          <a:xfrm>
            <a:off x="10582853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9,291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2C66721B-AC0F-4445-9BE5-986B8FCF94F4}"/>
              </a:ext>
            </a:extLst>
          </p:cNvPr>
          <p:cNvSpPr/>
          <p:nvPr/>
        </p:nvSpPr>
        <p:spPr>
          <a:xfrm>
            <a:off x="11256664" y="6054056"/>
            <a:ext cx="647219" cy="130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120,509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8E3D211B-263E-496A-8BAE-8DBC12A0EEDB}"/>
              </a:ext>
            </a:extLst>
          </p:cNvPr>
          <p:cNvSpPr/>
          <p:nvPr/>
        </p:nvSpPr>
        <p:spPr>
          <a:xfrm>
            <a:off x="123540" y="6346911"/>
            <a:ext cx="3027763" cy="130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Seller’s Discretionary Earnings (SDE)</a:t>
            </a:r>
          </a:p>
        </p:txBody>
      </p:sp>
      <p:grpSp>
        <p:nvGrpSpPr>
          <p:cNvPr id="924" name="Group 923">
            <a:extLst>
              <a:ext uri="{FF2B5EF4-FFF2-40B4-BE49-F238E27FC236}">
                <a16:creationId xmlns:a16="http://schemas.microsoft.com/office/drawing/2014/main" id="{E7F70DFA-0F4C-497E-BF58-C0056A62952E}"/>
              </a:ext>
            </a:extLst>
          </p:cNvPr>
          <p:cNvGrpSpPr/>
          <p:nvPr/>
        </p:nvGrpSpPr>
        <p:grpSpPr>
          <a:xfrm>
            <a:off x="3170889" y="6326795"/>
            <a:ext cx="8729493" cy="149156"/>
            <a:chOff x="3170889" y="4444299"/>
            <a:chExt cx="8729493" cy="386397"/>
          </a:xfrm>
        </p:grpSpPr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C3E59728-9478-4BE8-A1BC-B46003EF5313}"/>
                </a:ext>
              </a:extLst>
            </p:cNvPr>
            <p:cNvSpPr/>
            <p:nvPr/>
          </p:nvSpPr>
          <p:spPr>
            <a:xfrm>
              <a:off x="3170889" y="4491543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28,442</a:t>
              </a:r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AA0FE6CA-A3C6-4200-A6D9-BF7B79FE1ECD}"/>
                </a:ext>
              </a:extLst>
            </p:cNvPr>
            <p:cNvSpPr/>
            <p:nvPr/>
          </p:nvSpPr>
          <p:spPr>
            <a:xfrm>
              <a:off x="3844704" y="4496403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42,630</a:t>
              </a:r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A92FDA39-383D-4733-A632-72B1260F715B}"/>
                </a:ext>
              </a:extLst>
            </p:cNvPr>
            <p:cNvSpPr/>
            <p:nvPr/>
          </p:nvSpPr>
          <p:spPr>
            <a:xfrm>
              <a:off x="4511049" y="4491543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17,747</a:t>
              </a:r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62A0CE6D-521C-4ED8-ABF5-E1A11FED8528}"/>
                </a:ext>
              </a:extLst>
            </p:cNvPr>
            <p:cNvSpPr/>
            <p:nvPr/>
          </p:nvSpPr>
          <p:spPr>
            <a:xfrm>
              <a:off x="5191699" y="4473785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44,839</a:t>
              </a:r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A717E561-E73C-4388-9C46-08EC23DA5B02}"/>
                </a:ext>
              </a:extLst>
            </p:cNvPr>
            <p:cNvSpPr/>
            <p:nvPr/>
          </p:nvSpPr>
          <p:spPr>
            <a:xfrm>
              <a:off x="5863761" y="4468557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46,094</a:t>
              </a:r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54611F07-A1F8-417A-8D83-E9EA2E14910A}"/>
                </a:ext>
              </a:extLst>
            </p:cNvPr>
            <p:cNvSpPr/>
            <p:nvPr/>
          </p:nvSpPr>
          <p:spPr>
            <a:xfrm>
              <a:off x="6539963" y="4466873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4,157</a:t>
              </a:r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88A14790-90B6-4D3A-9C4F-989CFD5376B7}"/>
                </a:ext>
              </a:extLst>
            </p:cNvPr>
            <p:cNvSpPr/>
            <p:nvPr/>
          </p:nvSpPr>
          <p:spPr>
            <a:xfrm>
              <a:off x="7213778" y="4466873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729</a:t>
              </a:r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559FBA48-62FF-44DF-A954-A673DBDC05BB}"/>
                </a:ext>
              </a:extLst>
            </p:cNvPr>
            <p:cNvSpPr/>
            <p:nvPr/>
          </p:nvSpPr>
          <p:spPr>
            <a:xfrm>
              <a:off x="7887594" y="4470629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62,252</a:t>
              </a:r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411BDC2E-EEB6-41D1-A012-146A7046C6D2}"/>
                </a:ext>
              </a:extLst>
            </p:cNvPr>
            <p:cNvSpPr/>
            <p:nvPr/>
          </p:nvSpPr>
          <p:spPr>
            <a:xfrm>
              <a:off x="8561409" y="4457459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41,217</a:t>
              </a:r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478EE704-4976-43FC-BBB4-62064D45BAFE}"/>
                </a:ext>
              </a:extLst>
            </p:cNvPr>
            <p:cNvSpPr/>
            <p:nvPr/>
          </p:nvSpPr>
          <p:spPr>
            <a:xfrm>
              <a:off x="9246456" y="4457456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54,560</a:t>
              </a:r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A715D64C-4B5C-442B-95A3-774CB684651C}"/>
                </a:ext>
              </a:extLst>
            </p:cNvPr>
            <p:cNvSpPr/>
            <p:nvPr/>
          </p:nvSpPr>
          <p:spPr>
            <a:xfrm>
              <a:off x="9909039" y="4449322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101,694</a:t>
              </a:r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29590852-556C-41B1-8BD0-9FDBD02F6157}"/>
                </a:ext>
              </a:extLst>
            </p:cNvPr>
            <p:cNvSpPr/>
            <p:nvPr/>
          </p:nvSpPr>
          <p:spPr>
            <a:xfrm>
              <a:off x="10581101" y="4449317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101,216</a:t>
              </a:r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17C7A6A8-8E24-47D0-A829-8FA53B0AFC52}"/>
                </a:ext>
              </a:extLst>
            </p:cNvPr>
            <p:cNvSpPr/>
            <p:nvPr/>
          </p:nvSpPr>
          <p:spPr>
            <a:xfrm>
              <a:off x="11253163" y="4444299"/>
              <a:ext cx="647219" cy="334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bg1"/>
                  </a:solidFill>
                </a:rPr>
                <a:t>545,575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99723B6-2AC1-4ACB-B9F5-597E3C32D74F}"/>
              </a:ext>
            </a:extLst>
          </p:cNvPr>
          <p:cNvSpPr/>
          <p:nvPr/>
        </p:nvSpPr>
        <p:spPr>
          <a:xfrm>
            <a:off x="107295" y="5184807"/>
            <a:ext cx="11793087" cy="10335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1C0F8ABB-A25A-4E46-B513-D09D59BD8AF8}"/>
              </a:ext>
            </a:extLst>
          </p:cNvPr>
          <p:cNvGrpSpPr/>
          <p:nvPr/>
        </p:nvGrpSpPr>
        <p:grpSpPr>
          <a:xfrm>
            <a:off x="3170890" y="3046413"/>
            <a:ext cx="8732993" cy="151200"/>
            <a:chOff x="3170890" y="5904193"/>
            <a:chExt cx="8732993" cy="369268"/>
          </a:xfrm>
        </p:grpSpPr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280942AF-EA18-47DC-89C5-F856F548FDF7}"/>
                </a:ext>
              </a:extLst>
            </p:cNvPr>
            <p:cNvSpPr/>
            <p:nvPr/>
          </p:nvSpPr>
          <p:spPr>
            <a:xfrm>
              <a:off x="3170890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31,497</a:t>
              </a:r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063113C8-AA5C-4B94-8643-E05576A76074}"/>
                </a:ext>
              </a:extLst>
            </p:cNvPr>
            <p:cNvSpPr/>
            <p:nvPr/>
          </p:nvSpPr>
          <p:spPr>
            <a:xfrm>
              <a:off x="3844705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44,574</a:t>
              </a:r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D3771A0D-0FBE-4985-9792-26CC2F1D3E3C}"/>
                </a:ext>
              </a:extLst>
            </p:cNvPr>
            <p:cNvSpPr/>
            <p:nvPr/>
          </p:nvSpPr>
          <p:spPr>
            <a:xfrm>
              <a:off x="4518520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19,837</a:t>
              </a:r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097EC53A-67C9-4028-A6BC-4BA6B5B57647}"/>
                </a:ext>
              </a:extLst>
            </p:cNvPr>
            <p:cNvSpPr/>
            <p:nvPr/>
          </p:nvSpPr>
          <p:spPr>
            <a:xfrm>
              <a:off x="5192335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46,572</a:t>
              </a:r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E8EE37E6-199E-4AD0-A802-7791C4DBD9D0}"/>
                </a:ext>
              </a:extLst>
            </p:cNvPr>
            <p:cNvSpPr/>
            <p:nvPr/>
          </p:nvSpPr>
          <p:spPr>
            <a:xfrm>
              <a:off x="5866150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47,276</a:t>
              </a:r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1D1154F5-FD90-4848-B698-286C1BA194D4}"/>
                </a:ext>
              </a:extLst>
            </p:cNvPr>
            <p:cNvSpPr/>
            <p:nvPr/>
          </p:nvSpPr>
          <p:spPr>
            <a:xfrm>
              <a:off x="6539964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6,601</a:t>
              </a:r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F63B7FA1-7618-4CCC-956E-3DF195C92800}"/>
                </a:ext>
              </a:extLst>
            </p:cNvPr>
            <p:cNvSpPr/>
            <p:nvPr/>
          </p:nvSpPr>
          <p:spPr>
            <a:xfrm>
              <a:off x="7213779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2,365</a:t>
              </a:r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940674A3-0A02-4B55-8CB9-4735BB28AB49}"/>
                </a:ext>
              </a:extLst>
            </p:cNvPr>
            <p:cNvSpPr/>
            <p:nvPr/>
          </p:nvSpPr>
          <p:spPr>
            <a:xfrm>
              <a:off x="7887594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63,994</a:t>
              </a: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91A9630B-3905-4309-8DC5-9B8D813024AB}"/>
                </a:ext>
              </a:extLst>
            </p:cNvPr>
            <p:cNvSpPr/>
            <p:nvPr/>
          </p:nvSpPr>
          <p:spPr>
            <a:xfrm>
              <a:off x="8561409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42,477</a:t>
              </a: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476F74E3-AB52-4BC6-BF05-4F209A6BCB0D}"/>
                </a:ext>
              </a:extLst>
            </p:cNvPr>
            <p:cNvSpPr/>
            <p:nvPr/>
          </p:nvSpPr>
          <p:spPr>
            <a:xfrm>
              <a:off x="9235224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56,433</a:t>
              </a:r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B742FCA5-5FF2-4E79-BEA0-5536893C80AF}"/>
                </a:ext>
              </a:extLst>
            </p:cNvPr>
            <p:cNvSpPr/>
            <p:nvPr/>
          </p:nvSpPr>
          <p:spPr>
            <a:xfrm>
              <a:off x="9909039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103,452</a:t>
              </a:r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7CFA8CB7-6B10-4F34-8EF4-E38B73C44019}"/>
                </a:ext>
              </a:extLst>
            </p:cNvPr>
            <p:cNvSpPr/>
            <p:nvPr/>
          </p:nvSpPr>
          <p:spPr>
            <a:xfrm>
              <a:off x="10582853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102,945</a:t>
              </a:r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31414368-ED74-4BD3-B5B0-55831533CA96}"/>
                </a:ext>
              </a:extLst>
            </p:cNvPr>
            <p:cNvSpPr/>
            <p:nvPr/>
          </p:nvSpPr>
          <p:spPr>
            <a:xfrm>
              <a:off x="11256664" y="5904193"/>
              <a:ext cx="647219" cy="3692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>
                  <a:solidFill>
                    <a:schemeClr val="accent1"/>
                  </a:solidFill>
                </a:rPr>
                <a:t>568,023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45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TTM SDE with COGS Flipped to Accrual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04629" y="6605071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7</a:t>
            </a:fld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32B021-A5CD-4853-A8A5-343652950E63}"/>
              </a:ext>
            </a:extLst>
          </p:cNvPr>
          <p:cNvGrpSpPr/>
          <p:nvPr/>
        </p:nvGrpSpPr>
        <p:grpSpPr>
          <a:xfrm>
            <a:off x="3170890" y="1099492"/>
            <a:ext cx="8732993" cy="174448"/>
            <a:chOff x="3170890" y="1160583"/>
            <a:chExt cx="8732993" cy="3692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9E75A-DD2E-4F93-87B4-44CF38BFF574}"/>
                </a:ext>
              </a:extLst>
            </p:cNvPr>
            <p:cNvSpPr/>
            <p:nvPr/>
          </p:nvSpPr>
          <p:spPr>
            <a:xfrm>
              <a:off x="317089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Mar-16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C38569-2205-4F44-8A2F-088B462FE38C}"/>
                </a:ext>
              </a:extLst>
            </p:cNvPr>
            <p:cNvSpPr/>
            <p:nvPr/>
          </p:nvSpPr>
          <p:spPr>
            <a:xfrm>
              <a:off x="3844705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Apr-16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BAC862-9DA0-405D-86BE-657CC2803569}"/>
                </a:ext>
              </a:extLst>
            </p:cNvPr>
            <p:cNvSpPr/>
            <p:nvPr/>
          </p:nvSpPr>
          <p:spPr>
            <a:xfrm>
              <a:off x="451852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IN" sz="800" b="1" dirty="0"/>
                <a:t>May-16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347511-90F7-48FA-9FD9-25664C7A692C}"/>
                </a:ext>
              </a:extLst>
            </p:cNvPr>
            <p:cNvSpPr/>
            <p:nvPr/>
          </p:nvSpPr>
          <p:spPr>
            <a:xfrm>
              <a:off x="5192335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Jun-16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3F0368-C871-432A-A865-C248330D4706}"/>
                </a:ext>
              </a:extLst>
            </p:cNvPr>
            <p:cNvSpPr/>
            <p:nvPr/>
          </p:nvSpPr>
          <p:spPr>
            <a:xfrm>
              <a:off x="5866150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Jul-16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99D28D-8FBE-42CB-9BF0-228F77782ABB}"/>
                </a:ext>
              </a:extLst>
            </p:cNvPr>
            <p:cNvSpPr/>
            <p:nvPr/>
          </p:nvSpPr>
          <p:spPr>
            <a:xfrm>
              <a:off x="653996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Aug-16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EAC8C2-7180-4CB1-8B3A-6DC162E9D485}"/>
                </a:ext>
              </a:extLst>
            </p:cNvPr>
            <p:cNvSpPr/>
            <p:nvPr/>
          </p:nvSpPr>
          <p:spPr>
            <a:xfrm>
              <a:off x="721377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Sep-16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DF9E1F-4C46-480A-8FAC-A555FADAC3D1}"/>
                </a:ext>
              </a:extLst>
            </p:cNvPr>
            <p:cNvSpPr/>
            <p:nvPr/>
          </p:nvSpPr>
          <p:spPr>
            <a:xfrm>
              <a:off x="788759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Oct-16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575A57-30DE-4CE0-A307-5200EB7121CD}"/>
                </a:ext>
              </a:extLst>
            </p:cNvPr>
            <p:cNvSpPr/>
            <p:nvPr/>
          </p:nvSpPr>
          <p:spPr>
            <a:xfrm>
              <a:off x="856140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Nov-16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87CB55-E8CD-49B1-BBDB-3AE58E586E62}"/>
                </a:ext>
              </a:extLst>
            </p:cNvPr>
            <p:cNvSpPr/>
            <p:nvPr/>
          </p:nvSpPr>
          <p:spPr>
            <a:xfrm>
              <a:off x="9235224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Dec-16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8BCBEE-B48E-47E1-AB69-45A8A58AA7EA}"/>
                </a:ext>
              </a:extLst>
            </p:cNvPr>
            <p:cNvSpPr/>
            <p:nvPr/>
          </p:nvSpPr>
          <p:spPr>
            <a:xfrm>
              <a:off x="9909039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Jan-17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7B2B24-3512-4BCD-AA88-6A91E4CA8D3B}"/>
                </a:ext>
              </a:extLst>
            </p:cNvPr>
            <p:cNvSpPr/>
            <p:nvPr/>
          </p:nvSpPr>
          <p:spPr>
            <a:xfrm>
              <a:off x="10582853" y="1160583"/>
              <a:ext cx="647219" cy="369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Feb-17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885D77-A0A2-495C-A360-C046C2710FC9}"/>
                </a:ext>
              </a:extLst>
            </p:cNvPr>
            <p:cNvSpPr/>
            <p:nvPr/>
          </p:nvSpPr>
          <p:spPr>
            <a:xfrm>
              <a:off x="11256664" y="1160583"/>
              <a:ext cx="647219" cy="3692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dirty="0"/>
                <a:t>Total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CAE67-79FB-428B-A2DD-181AE6EE1646}"/>
              </a:ext>
            </a:extLst>
          </p:cNvPr>
          <p:cNvSpPr/>
          <p:nvPr/>
        </p:nvSpPr>
        <p:spPr>
          <a:xfrm>
            <a:off x="116531" y="1280889"/>
            <a:ext cx="730755" cy="791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Income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DEAECE-DB83-40BE-B260-F52E52F1D2A9}"/>
              </a:ext>
            </a:extLst>
          </p:cNvPr>
          <p:cNvSpPr/>
          <p:nvPr/>
        </p:nvSpPr>
        <p:spPr>
          <a:xfrm>
            <a:off x="116531" y="2243903"/>
            <a:ext cx="730755" cy="47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Costs of Goods Sold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458DE-1F52-4CF5-8E5F-9AF83ACDE92B}"/>
              </a:ext>
            </a:extLst>
          </p:cNvPr>
          <p:cNvSpPr/>
          <p:nvPr/>
        </p:nvSpPr>
        <p:spPr>
          <a:xfrm>
            <a:off x="873882" y="1280889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Shopify sales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35AFE7-B3AA-4525-B31D-0B588B725088}"/>
              </a:ext>
            </a:extLst>
          </p:cNvPr>
          <p:cNvSpPr/>
          <p:nvPr/>
        </p:nvSpPr>
        <p:spPr>
          <a:xfrm>
            <a:off x="317089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12,617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3D28BF-1B47-4E12-944D-A4D7BB628491}"/>
              </a:ext>
            </a:extLst>
          </p:cNvPr>
          <p:cNvSpPr/>
          <p:nvPr/>
        </p:nvSpPr>
        <p:spPr>
          <a:xfrm>
            <a:off x="3844705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13,751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EFD889-0D01-47EF-99F3-0C7E6AF541DC}"/>
              </a:ext>
            </a:extLst>
          </p:cNvPr>
          <p:cNvSpPr/>
          <p:nvPr/>
        </p:nvSpPr>
        <p:spPr>
          <a:xfrm>
            <a:off x="451852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13,573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12E989-1F86-4851-A6AC-CEADDB6BEC8E}"/>
              </a:ext>
            </a:extLst>
          </p:cNvPr>
          <p:cNvSpPr/>
          <p:nvPr/>
        </p:nvSpPr>
        <p:spPr>
          <a:xfrm>
            <a:off x="5192335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16,576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C2266-D7B9-47A3-A97C-82B210394938}"/>
              </a:ext>
            </a:extLst>
          </p:cNvPr>
          <p:cNvSpPr/>
          <p:nvPr/>
        </p:nvSpPr>
        <p:spPr>
          <a:xfrm>
            <a:off x="5866150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20,527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6DBF6A-44BB-41D8-BBBF-78FDC1F43417}"/>
              </a:ext>
            </a:extLst>
          </p:cNvPr>
          <p:cNvSpPr/>
          <p:nvPr/>
        </p:nvSpPr>
        <p:spPr>
          <a:xfrm>
            <a:off x="653996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16,201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E63DC1-FD44-406F-98A6-102D42F0FD99}"/>
              </a:ext>
            </a:extLst>
          </p:cNvPr>
          <p:cNvSpPr/>
          <p:nvPr/>
        </p:nvSpPr>
        <p:spPr>
          <a:xfrm>
            <a:off x="721377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21,542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4DE9DC-AE88-4460-92AC-942198DFCB2A}"/>
              </a:ext>
            </a:extLst>
          </p:cNvPr>
          <p:cNvSpPr/>
          <p:nvPr/>
        </p:nvSpPr>
        <p:spPr>
          <a:xfrm>
            <a:off x="788759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34,627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DFF2D2-BA21-425A-A577-E23D96BDFE6D}"/>
              </a:ext>
            </a:extLst>
          </p:cNvPr>
          <p:cNvSpPr/>
          <p:nvPr/>
        </p:nvSpPr>
        <p:spPr>
          <a:xfrm>
            <a:off x="856140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25,352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FEA5C3-B86E-4564-A9C1-77C7932FE8A2}"/>
              </a:ext>
            </a:extLst>
          </p:cNvPr>
          <p:cNvSpPr/>
          <p:nvPr/>
        </p:nvSpPr>
        <p:spPr>
          <a:xfrm>
            <a:off x="923522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27,241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4A1EE0-34C1-41A1-BEDD-6AA83FE55E27}"/>
              </a:ext>
            </a:extLst>
          </p:cNvPr>
          <p:cNvSpPr/>
          <p:nvPr/>
        </p:nvSpPr>
        <p:spPr>
          <a:xfrm>
            <a:off x="9909039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36,092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5F30F3-C045-4D19-BB1D-A06265BEA7F0}"/>
              </a:ext>
            </a:extLst>
          </p:cNvPr>
          <p:cNvSpPr/>
          <p:nvPr/>
        </p:nvSpPr>
        <p:spPr>
          <a:xfrm>
            <a:off x="10582853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34,068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620E11-EF44-439D-9AF7-7C6A923B0A99}"/>
              </a:ext>
            </a:extLst>
          </p:cNvPr>
          <p:cNvSpPr/>
          <p:nvPr/>
        </p:nvSpPr>
        <p:spPr>
          <a:xfrm>
            <a:off x="11256664" y="1280889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272,168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8A48F2-C312-4B56-B79A-B724322E93D0}"/>
              </a:ext>
            </a:extLst>
          </p:cNvPr>
          <p:cNvSpPr/>
          <p:nvPr/>
        </p:nvSpPr>
        <p:spPr>
          <a:xfrm>
            <a:off x="873882" y="1441391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Amazon Sales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1BD386-C7E7-4283-8989-85D260F58717}"/>
              </a:ext>
            </a:extLst>
          </p:cNvPr>
          <p:cNvSpPr/>
          <p:nvPr/>
        </p:nvSpPr>
        <p:spPr>
          <a:xfrm>
            <a:off x="317089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21,029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00A886-2CCD-46D5-8A96-BB7A45CAC52B}"/>
              </a:ext>
            </a:extLst>
          </p:cNvPr>
          <p:cNvSpPr/>
          <p:nvPr/>
        </p:nvSpPr>
        <p:spPr>
          <a:xfrm>
            <a:off x="3844705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22,919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05A37F-994B-4D55-BC11-32684E7817F1}"/>
              </a:ext>
            </a:extLst>
          </p:cNvPr>
          <p:cNvSpPr/>
          <p:nvPr/>
        </p:nvSpPr>
        <p:spPr>
          <a:xfrm>
            <a:off x="451852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22,622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515E83-9575-4AE0-8297-C9115C8E75C8}"/>
              </a:ext>
            </a:extLst>
          </p:cNvPr>
          <p:cNvSpPr/>
          <p:nvPr/>
        </p:nvSpPr>
        <p:spPr>
          <a:xfrm>
            <a:off x="5192335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27,627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02DAC-2A48-4FAF-8CC7-5EAF976F3333}"/>
              </a:ext>
            </a:extLst>
          </p:cNvPr>
          <p:cNvSpPr/>
          <p:nvPr/>
        </p:nvSpPr>
        <p:spPr>
          <a:xfrm>
            <a:off x="5866150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34,212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27C9B72-C83D-4EE4-992B-1E75399CADF9}"/>
              </a:ext>
            </a:extLst>
          </p:cNvPr>
          <p:cNvSpPr/>
          <p:nvPr/>
        </p:nvSpPr>
        <p:spPr>
          <a:xfrm>
            <a:off x="653996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27,001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DA2888-4CB8-4595-ABA4-221E401B0E8B}"/>
              </a:ext>
            </a:extLst>
          </p:cNvPr>
          <p:cNvSpPr/>
          <p:nvPr/>
        </p:nvSpPr>
        <p:spPr>
          <a:xfrm>
            <a:off x="721377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35,904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5A11A4-B780-43D6-A95E-550FB7D668B9}"/>
              </a:ext>
            </a:extLst>
          </p:cNvPr>
          <p:cNvSpPr/>
          <p:nvPr/>
        </p:nvSpPr>
        <p:spPr>
          <a:xfrm>
            <a:off x="788759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57,711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3B173A-5D3F-4558-8445-840D21360B07}"/>
              </a:ext>
            </a:extLst>
          </p:cNvPr>
          <p:cNvSpPr/>
          <p:nvPr/>
        </p:nvSpPr>
        <p:spPr>
          <a:xfrm>
            <a:off x="856140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42,253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E1AECF-0913-4646-9A17-4A6C92A2D641}"/>
              </a:ext>
            </a:extLst>
          </p:cNvPr>
          <p:cNvSpPr/>
          <p:nvPr/>
        </p:nvSpPr>
        <p:spPr>
          <a:xfrm>
            <a:off x="923522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45,402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28CD95-284E-49BF-9B1B-8D102C23621B}"/>
              </a:ext>
            </a:extLst>
          </p:cNvPr>
          <p:cNvSpPr/>
          <p:nvPr/>
        </p:nvSpPr>
        <p:spPr>
          <a:xfrm>
            <a:off x="9909039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60,153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396A28-686E-43EB-ADA0-F109584F3023}"/>
              </a:ext>
            </a:extLst>
          </p:cNvPr>
          <p:cNvSpPr/>
          <p:nvPr/>
        </p:nvSpPr>
        <p:spPr>
          <a:xfrm>
            <a:off x="10582853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56,780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EFA621-A034-431B-AFC0-CBE2AC2C0E9A}"/>
              </a:ext>
            </a:extLst>
          </p:cNvPr>
          <p:cNvSpPr/>
          <p:nvPr/>
        </p:nvSpPr>
        <p:spPr>
          <a:xfrm>
            <a:off x="11256664" y="144139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453,613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86A04DD-4542-4F77-A0A4-8D963CBC8BF3}"/>
              </a:ext>
            </a:extLst>
          </p:cNvPr>
          <p:cNvSpPr/>
          <p:nvPr/>
        </p:nvSpPr>
        <p:spPr>
          <a:xfrm>
            <a:off x="873882" y="1601894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eBay Sales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159120-90CD-4F17-9E6F-B4C3BB375785}"/>
              </a:ext>
            </a:extLst>
          </p:cNvPr>
          <p:cNvSpPr/>
          <p:nvPr/>
        </p:nvSpPr>
        <p:spPr>
          <a:xfrm>
            <a:off x="317089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5,257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4B4D6D-7CE4-436C-9D5F-91DAF9D8A402}"/>
              </a:ext>
            </a:extLst>
          </p:cNvPr>
          <p:cNvSpPr/>
          <p:nvPr/>
        </p:nvSpPr>
        <p:spPr>
          <a:xfrm>
            <a:off x="3844705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5,730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DA24FF-A9D4-4F9C-A417-C771EDFB65CE}"/>
              </a:ext>
            </a:extLst>
          </p:cNvPr>
          <p:cNvSpPr/>
          <p:nvPr/>
        </p:nvSpPr>
        <p:spPr>
          <a:xfrm>
            <a:off x="451852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5,655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954281-DAE4-4E04-9E13-04BFFE67C48A}"/>
              </a:ext>
            </a:extLst>
          </p:cNvPr>
          <p:cNvSpPr/>
          <p:nvPr/>
        </p:nvSpPr>
        <p:spPr>
          <a:xfrm>
            <a:off x="5192335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6,907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D02F17-18CE-4F0C-9220-3C06EC85102C}"/>
              </a:ext>
            </a:extLst>
          </p:cNvPr>
          <p:cNvSpPr/>
          <p:nvPr/>
        </p:nvSpPr>
        <p:spPr>
          <a:xfrm>
            <a:off x="5866150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8,553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AD3884-D385-4355-A000-69596A68552A}"/>
              </a:ext>
            </a:extLst>
          </p:cNvPr>
          <p:cNvSpPr/>
          <p:nvPr/>
        </p:nvSpPr>
        <p:spPr>
          <a:xfrm>
            <a:off x="653996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6,750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D4B945-8C6D-4615-8092-AFCAB54556EE}"/>
              </a:ext>
            </a:extLst>
          </p:cNvPr>
          <p:cNvSpPr/>
          <p:nvPr/>
        </p:nvSpPr>
        <p:spPr>
          <a:xfrm>
            <a:off x="721377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8,976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3D7C43-ACF5-4BAE-A324-48B3B940ECAD}"/>
              </a:ext>
            </a:extLst>
          </p:cNvPr>
          <p:cNvSpPr/>
          <p:nvPr/>
        </p:nvSpPr>
        <p:spPr>
          <a:xfrm>
            <a:off x="788759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14,428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1FD7CC0-CD98-4A39-96FB-2544376D07E0}"/>
              </a:ext>
            </a:extLst>
          </p:cNvPr>
          <p:cNvSpPr/>
          <p:nvPr/>
        </p:nvSpPr>
        <p:spPr>
          <a:xfrm>
            <a:off x="856140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10,563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427A70-BE3A-4C3E-9845-4A8D9B1CEE5D}"/>
              </a:ext>
            </a:extLst>
          </p:cNvPr>
          <p:cNvSpPr/>
          <p:nvPr/>
        </p:nvSpPr>
        <p:spPr>
          <a:xfrm>
            <a:off x="923522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11,351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549517-F6F4-4050-80DD-6E92979F2D02}"/>
              </a:ext>
            </a:extLst>
          </p:cNvPr>
          <p:cNvSpPr/>
          <p:nvPr/>
        </p:nvSpPr>
        <p:spPr>
          <a:xfrm>
            <a:off x="9909039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15,038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8E6378-BB9F-47C8-8994-A89785F3ED05}"/>
              </a:ext>
            </a:extLst>
          </p:cNvPr>
          <p:cNvSpPr/>
          <p:nvPr/>
        </p:nvSpPr>
        <p:spPr>
          <a:xfrm>
            <a:off x="10582853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14,195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9294CF3-F1B6-4F33-8E62-1C079AE01EC7}"/>
              </a:ext>
            </a:extLst>
          </p:cNvPr>
          <p:cNvSpPr/>
          <p:nvPr/>
        </p:nvSpPr>
        <p:spPr>
          <a:xfrm>
            <a:off x="11256664" y="1601894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113,403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3BD5719-6C6B-4982-93D9-3D3884E44A50}"/>
              </a:ext>
            </a:extLst>
          </p:cNvPr>
          <p:cNvSpPr/>
          <p:nvPr/>
        </p:nvSpPr>
        <p:spPr>
          <a:xfrm>
            <a:off x="873882" y="1762396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Amazon Europe Sales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C2B358B-7634-46CD-BB9A-5756172C089D}"/>
              </a:ext>
            </a:extLst>
          </p:cNvPr>
          <p:cNvSpPr/>
          <p:nvPr/>
        </p:nvSpPr>
        <p:spPr>
          <a:xfrm>
            <a:off x="317089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1,104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FB02B5-A810-4D53-B0E9-CC7F71FE0888}"/>
              </a:ext>
            </a:extLst>
          </p:cNvPr>
          <p:cNvSpPr/>
          <p:nvPr/>
        </p:nvSpPr>
        <p:spPr>
          <a:xfrm>
            <a:off x="3844705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2,963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A82CD3-3594-4BC5-9B30-3DB4EE2E54AD}"/>
              </a:ext>
            </a:extLst>
          </p:cNvPr>
          <p:cNvSpPr/>
          <p:nvPr/>
        </p:nvSpPr>
        <p:spPr>
          <a:xfrm>
            <a:off x="451852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867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0CB131-400B-4386-8F88-36474C0763B1}"/>
              </a:ext>
            </a:extLst>
          </p:cNvPr>
          <p:cNvSpPr/>
          <p:nvPr/>
        </p:nvSpPr>
        <p:spPr>
          <a:xfrm>
            <a:off x="5192335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1,047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CA5EDC-A498-4131-A15B-8704B1942686}"/>
              </a:ext>
            </a:extLst>
          </p:cNvPr>
          <p:cNvSpPr/>
          <p:nvPr/>
        </p:nvSpPr>
        <p:spPr>
          <a:xfrm>
            <a:off x="5866150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EE9D73-C619-49A5-94B4-78C3DDF7D5C1}"/>
              </a:ext>
            </a:extLst>
          </p:cNvPr>
          <p:cNvSpPr/>
          <p:nvPr/>
        </p:nvSpPr>
        <p:spPr>
          <a:xfrm>
            <a:off x="653996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C37277D-7640-4B42-AE1E-EC608FE6B3B1}"/>
              </a:ext>
            </a:extLst>
          </p:cNvPr>
          <p:cNvSpPr/>
          <p:nvPr/>
        </p:nvSpPr>
        <p:spPr>
          <a:xfrm>
            <a:off x="721377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6C155C-F741-4B37-9A40-11A8E9FBF4D5}"/>
              </a:ext>
            </a:extLst>
          </p:cNvPr>
          <p:cNvSpPr/>
          <p:nvPr/>
        </p:nvSpPr>
        <p:spPr>
          <a:xfrm>
            <a:off x="788759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308EF8F-937E-4B23-93B8-A2B8A8A93B74}"/>
              </a:ext>
            </a:extLst>
          </p:cNvPr>
          <p:cNvSpPr/>
          <p:nvPr/>
        </p:nvSpPr>
        <p:spPr>
          <a:xfrm>
            <a:off x="856140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AE1094A-750A-4EC3-B32D-004F0E4603A4}"/>
              </a:ext>
            </a:extLst>
          </p:cNvPr>
          <p:cNvSpPr/>
          <p:nvPr/>
        </p:nvSpPr>
        <p:spPr>
          <a:xfrm>
            <a:off x="923522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1C07AB-7772-4F8B-B5F8-16D143299143}"/>
              </a:ext>
            </a:extLst>
          </p:cNvPr>
          <p:cNvSpPr/>
          <p:nvPr/>
        </p:nvSpPr>
        <p:spPr>
          <a:xfrm>
            <a:off x="9909039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48335C-AE45-4DC9-A165-BA23727C2038}"/>
              </a:ext>
            </a:extLst>
          </p:cNvPr>
          <p:cNvSpPr/>
          <p:nvPr/>
        </p:nvSpPr>
        <p:spPr>
          <a:xfrm>
            <a:off x="10582853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EEBD09-B5BE-476A-9F84-A67956876355}"/>
              </a:ext>
            </a:extLst>
          </p:cNvPr>
          <p:cNvSpPr/>
          <p:nvPr/>
        </p:nvSpPr>
        <p:spPr>
          <a:xfrm>
            <a:off x="11256664" y="1762396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6,049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427B0E-3906-4D58-8057-86C62D427E00}"/>
              </a:ext>
            </a:extLst>
          </p:cNvPr>
          <p:cNvSpPr/>
          <p:nvPr/>
        </p:nvSpPr>
        <p:spPr>
          <a:xfrm>
            <a:off x="873882" y="1922898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Wholesale Sales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056D446-023E-41C1-809B-E29A51822DD1}"/>
              </a:ext>
            </a:extLst>
          </p:cNvPr>
          <p:cNvSpPr/>
          <p:nvPr/>
        </p:nvSpPr>
        <p:spPr>
          <a:xfrm>
            <a:off x="317089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1,147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819A87A-8A18-43BF-99DA-231954FBCBC7}"/>
              </a:ext>
            </a:extLst>
          </p:cNvPr>
          <p:cNvSpPr/>
          <p:nvPr/>
        </p:nvSpPr>
        <p:spPr>
          <a:xfrm>
            <a:off x="3844705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2,859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9E10C70-AEAC-45BB-9DE7-37AC3F273989}"/>
              </a:ext>
            </a:extLst>
          </p:cNvPr>
          <p:cNvSpPr/>
          <p:nvPr/>
        </p:nvSpPr>
        <p:spPr>
          <a:xfrm>
            <a:off x="451852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1,629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65F9EB-E96A-428F-8E76-9B79DEC01730}"/>
              </a:ext>
            </a:extLst>
          </p:cNvPr>
          <p:cNvSpPr/>
          <p:nvPr/>
        </p:nvSpPr>
        <p:spPr>
          <a:xfrm>
            <a:off x="5192335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2,320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2F516A1-9526-465C-BD39-FCE02E970517}"/>
              </a:ext>
            </a:extLst>
          </p:cNvPr>
          <p:cNvSpPr/>
          <p:nvPr/>
        </p:nvSpPr>
        <p:spPr>
          <a:xfrm>
            <a:off x="5866150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2,650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470C7F9-981E-4C91-8236-765430AFDC86}"/>
              </a:ext>
            </a:extLst>
          </p:cNvPr>
          <p:cNvSpPr/>
          <p:nvPr/>
        </p:nvSpPr>
        <p:spPr>
          <a:xfrm>
            <a:off x="653996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BC052F1-452F-4152-93A1-F1DFB56C8E03}"/>
              </a:ext>
            </a:extLst>
          </p:cNvPr>
          <p:cNvSpPr/>
          <p:nvPr/>
        </p:nvSpPr>
        <p:spPr>
          <a:xfrm>
            <a:off x="721377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2,243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40B8751-E1B1-48BE-B189-9F35D1882E91}"/>
              </a:ext>
            </a:extLst>
          </p:cNvPr>
          <p:cNvSpPr/>
          <p:nvPr/>
        </p:nvSpPr>
        <p:spPr>
          <a:xfrm>
            <a:off x="788759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1,752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EB1C411-9E7D-402C-AD72-47E043157228}"/>
              </a:ext>
            </a:extLst>
          </p:cNvPr>
          <p:cNvSpPr/>
          <p:nvPr/>
        </p:nvSpPr>
        <p:spPr>
          <a:xfrm>
            <a:off x="856140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2,174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348223-6FCB-4310-863A-0CECFC0E3F20}"/>
              </a:ext>
            </a:extLst>
          </p:cNvPr>
          <p:cNvSpPr/>
          <p:nvPr/>
        </p:nvSpPr>
        <p:spPr>
          <a:xfrm>
            <a:off x="923522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2,171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CF15D0-B213-4CBA-9E6F-ED37DE8C0DC2}"/>
              </a:ext>
            </a:extLst>
          </p:cNvPr>
          <p:cNvSpPr/>
          <p:nvPr/>
        </p:nvSpPr>
        <p:spPr>
          <a:xfrm>
            <a:off x="9909039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4,469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869C8EC-0680-4EC6-B0AB-C832827F266B}"/>
              </a:ext>
            </a:extLst>
          </p:cNvPr>
          <p:cNvSpPr/>
          <p:nvPr/>
        </p:nvSpPr>
        <p:spPr>
          <a:xfrm>
            <a:off x="10582853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3,059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B2F670F-BD8F-461C-B3F9-1333EF5F0A20}"/>
              </a:ext>
            </a:extLst>
          </p:cNvPr>
          <p:cNvSpPr/>
          <p:nvPr/>
        </p:nvSpPr>
        <p:spPr>
          <a:xfrm>
            <a:off x="11256664" y="192289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28,023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CE5C9-B662-4672-9472-AEEF73D3195C}"/>
              </a:ext>
            </a:extLst>
          </p:cNvPr>
          <p:cNvSpPr/>
          <p:nvPr/>
        </p:nvSpPr>
        <p:spPr>
          <a:xfrm>
            <a:off x="116531" y="2083401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Income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280E86-90B1-4B99-879F-7776A27FE091}"/>
              </a:ext>
            </a:extLst>
          </p:cNvPr>
          <p:cNvSpPr/>
          <p:nvPr/>
        </p:nvSpPr>
        <p:spPr>
          <a:xfrm>
            <a:off x="317089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41,154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09F435D-1B90-4650-9E58-5C3325E098E7}"/>
              </a:ext>
            </a:extLst>
          </p:cNvPr>
          <p:cNvSpPr/>
          <p:nvPr/>
        </p:nvSpPr>
        <p:spPr>
          <a:xfrm>
            <a:off x="3844705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48,222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E359B17-86AD-4283-8F9E-F6AE2FA9C7D3}"/>
              </a:ext>
            </a:extLst>
          </p:cNvPr>
          <p:cNvSpPr/>
          <p:nvPr/>
        </p:nvSpPr>
        <p:spPr>
          <a:xfrm>
            <a:off x="451852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44,346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E3C1537-21DC-48B9-A9CE-457278F9FAB6}"/>
              </a:ext>
            </a:extLst>
          </p:cNvPr>
          <p:cNvSpPr/>
          <p:nvPr/>
        </p:nvSpPr>
        <p:spPr>
          <a:xfrm>
            <a:off x="5192335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54,476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8C64E5A-EA0F-4426-9CAC-4AC73407AD94}"/>
              </a:ext>
            </a:extLst>
          </p:cNvPr>
          <p:cNvSpPr/>
          <p:nvPr/>
        </p:nvSpPr>
        <p:spPr>
          <a:xfrm>
            <a:off x="5866150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65,954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0CC948B-BD5F-4E96-8202-E85426821F0C}"/>
              </a:ext>
            </a:extLst>
          </p:cNvPr>
          <p:cNvSpPr/>
          <p:nvPr/>
        </p:nvSpPr>
        <p:spPr>
          <a:xfrm>
            <a:off x="653996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51,518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78980F-AF02-4986-BE36-A41935FEAFE5}"/>
              </a:ext>
            </a:extLst>
          </p:cNvPr>
          <p:cNvSpPr/>
          <p:nvPr/>
        </p:nvSpPr>
        <p:spPr>
          <a:xfrm>
            <a:off x="721377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68,665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F3C3EB7-40D6-46E3-831C-A7BAF864A41F}"/>
              </a:ext>
            </a:extLst>
          </p:cNvPr>
          <p:cNvSpPr/>
          <p:nvPr/>
        </p:nvSpPr>
        <p:spPr>
          <a:xfrm>
            <a:off x="788759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108,518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DBB4F45-47F1-4CDB-9F19-15D4C74D87CF}"/>
              </a:ext>
            </a:extLst>
          </p:cNvPr>
          <p:cNvSpPr/>
          <p:nvPr/>
        </p:nvSpPr>
        <p:spPr>
          <a:xfrm>
            <a:off x="856140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80,342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8132C9F-9C14-4A98-BF18-06D3764FA510}"/>
              </a:ext>
            </a:extLst>
          </p:cNvPr>
          <p:cNvSpPr/>
          <p:nvPr/>
        </p:nvSpPr>
        <p:spPr>
          <a:xfrm>
            <a:off x="923522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86,165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DD2D9CB-2E7A-4E38-B209-4D4788032BC2}"/>
              </a:ext>
            </a:extLst>
          </p:cNvPr>
          <p:cNvSpPr/>
          <p:nvPr/>
        </p:nvSpPr>
        <p:spPr>
          <a:xfrm>
            <a:off x="9909039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115,794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811BFD7-5C18-4A14-9F5D-8846903CB435}"/>
              </a:ext>
            </a:extLst>
          </p:cNvPr>
          <p:cNvSpPr/>
          <p:nvPr/>
        </p:nvSpPr>
        <p:spPr>
          <a:xfrm>
            <a:off x="10582853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108,102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CC00A8A-59D0-4B4F-A18F-77596EBD8678}"/>
              </a:ext>
            </a:extLst>
          </p:cNvPr>
          <p:cNvSpPr/>
          <p:nvPr/>
        </p:nvSpPr>
        <p:spPr>
          <a:xfrm>
            <a:off x="11256664" y="2083401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873,255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3602348-6DA2-4205-9135-2D9F76A10E46}"/>
              </a:ext>
            </a:extLst>
          </p:cNvPr>
          <p:cNvSpPr/>
          <p:nvPr/>
        </p:nvSpPr>
        <p:spPr>
          <a:xfrm>
            <a:off x="873882" y="2243903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Contract Labor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BBCD9A-9F4D-4913-947D-07DE31CC4F11}"/>
              </a:ext>
            </a:extLst>
          </p:cNvPr>
          <p:cNvSpPr/>
          <p:nvPr/>
        </p:nvSpPr>
        <p:spPr>
          <a:xfrm>
            <a:off x="317089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2,530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12CE66F-8B94-4245-B492-2911A02A8E76}"/>
              </a:ext>
            </a:extLst>
          </p:cNvPr>
          <p:cNvSpPr/>
          <p:nvPr/>
        </p:nvSpPr>
        <p:spPr>
          <a:xfrm>
            <a:off x="3844705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2,888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1EA6FCA-4EAD-4C3F-B8A1-344E90446062}"/>
              </a:ext>
            </a:extLst>
          </p:cNvPr>
          <p:cNvSpPr/>
          <p:nvPr/>
        </p:nvSpPr>
        <p:spPr>
          <a:xfrm>
            <a:off x="451852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1,276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5C53367-611E-4F63-AEB1-52EF5FEE3E5E}"/>
              </a:ext>
            </a:extLst>
          </p:cNvPr>
          <p:cNvSpPr/>
          <p:nvPr/>
        </p:nvSpPr>
        <p:spPr>
          <a:xfrm>
            <a:off x="5192335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1,414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BEA2F34-D17B-4FB2-8CE6-D277153A8A30}"/>
              </a:ext>
            </a:extLst>
          </p:cNvPr>
          <p:cNvSpPr/>
          <p:nvPr/>
        </p:nvSpPr>
        <p:spPr>
          <a:xfrm>
            <a:off x="5866150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2,541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913D55D-A39C-43BE-8875-848FD0ACCD23}"/>
              </a:ext>
            </a:extLst>
          </p:cNvPr>
          <p:cNvSpPr/>
          <p:nvPr/>
        </p:nvSpPr>
        <p:spPr>
          <a:xfrm>
            <a:off x="653996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1,660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6DBDB29-F9CD-4A57-A157-D34DCE779DC0}"/>
              </a:ext>
            </a:extLst>
          </p:cNvPr>
          <p:cNvSpPr/>
          <p:nvPr/>
        </p:nvSpPr>
        <p:spPr>
          <a:xfrm>
            <a:off x="721377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8,121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4C6C64F-0D74-48CA-9C8E-F6E36292A0AB}"/>
              </a:ext>
            </a:extLst>
          </p:cNvPr>
          <p:cNvSpPr/>
          <p:nvPr/>
        </p:nvSpPr>
        <p:spPr>
          <a:xfrm>
            <a:off x="788759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618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0D7BEA5-A938-4715-9E90-C4C0643FE370}"/>
              </a:ext>
            </a:extLst>
          </p:cNvPr>
          <p:cNvSpPr/>
          <p:nvPr/>
        </p:nvSpPr>
        <p:spPr>
          <a:xfrm>
            <a:off x="856140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3,369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5551B77-3364-4947-A54A-24CA12D807F4}"/>
              </a:ext>
            </a:extLst>
          </p:cNvPr>
          <p:cNvSpPr/>
          <p:nvPr/>
        </p:nvSpPr>
        <p:spPr>
          <a:xfrm>
            <a:off x="923522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3,876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3D6B064-0DF5-4B3A-A7F7-9B6AE72773A9}"/>
              </a:ext>
            </a:extLst>
          </p:cNvPr>
          <p:cNvSpPr/>
          <p:nvPr/>
        </p:nvSpPr>
        <p:spPr>
          <a:xfrm>
            <a:off x="9909039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4,510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89E84C-77F3-4E79-8A21-5BA956845F4C}"/>
              </a:ext>
            </a:extLst>
          </p:cNvPr>
          <p:cNvSpPr/>
          <p:nvPr/>
        </p:nvSpPr>
        <p:spPr>
          <a:xfrm>
            <a:off x="10582853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3,589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A70BC6B-3EF9-4AFD-AEC9-4608540DA52F}"/>
              </a:ext>
            </a:extLst>
          </p:cNvPr>
          <p:cNvSpPr/>
          <p:nvPr/>
        </p:nvSpPr>
        <p:spPr>
          <a:xfrm>
            <a:off x="11256664" y="224390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36,392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41B7B0B-3ED7-4248-A8D4-36DAC1A35C9F}"/>
              </a:ext>
            </a:extLst>
          </p:cNvPr>
          <p:cNvSpPr/>
          <p:nvPr/>
        </p:nvSpPr>
        <p:spPr>
          <a:xfrm>
            <a:off x="873882" y="2404405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Freight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F3607F-0748-47C5-A665-F398AACB3D64}"/>
              </a:ext>
            </a:extLst>
          </p:cNvPr>
          <p:cNvSpPr/>
          <p:nvPr/>
        </p:nvSpPr>
        <p:spPr>
          <a:xfrm>
            <a:off x="317089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524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8AAD7C5-6443-4BCA-956E-F40D9A88A3CD}"/>
              </a:ext>
            </a:extLst>
          </p:cNvPr>
          <p:cNvSpPr/>
          <p:nvPr/>
        </p:nvSpPr>
        <p:spPr>
          <a:xfrm>
            <a:off x="3844705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155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EC47778-B28C-4839-960F-C534493CCDC9}"/>
              </a:ext>
            </a:extLst>
          </p:cNvPr>
          <p:cNvSpPr/>
          <p:nvPr/>
        </p:nvSpPr>
        <p:spPr>
          <a:xfrm>
            <a:off x="451852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619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878F92-ABEC-44A9-8682-9B6ADF7C7F05}"/>
              </a:ext>
            </a:extLst>
          </p:cNvPr>
          <p:cNvSpPr/>
          <p:nvPr/>
        </p:nvSpPr>
        <p:spPr>
          <a:xfrm>
            <a:off x="5192335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971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BB17C33-613E-44FD-9515-E2A5CB27A641}"/>
              </a:ext>
            </a:extLst>
          </p:cNvPr>
          <p:cNvSpPr/>
          <p:nvPr/>
        </p:nvSpPr>
        <p:spPr>
          <a:xfrm>
            <a:off x="5866150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265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211B8A1-DEF1-4BB8-AE08-C30179ABD608}"/>
              </a:ext>
            </a:extLst>
          </p:cNvPr>
          <p:cNvSpPr/>
          <p:nvPr/>
        </p:nvSpPr>
        <p:spPr>
          <a:xfrm>
            <a:off x="653996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1,377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D04F72D-78D1-4B51-8EBE-6D56B8405C80}"/>
              </a:ext>
            </a:extLst>
          </p:cNvPr>
          <p:cNvSpPr/>
          <p:nvPr/>
        </p:nvSpPr>
        <p:spPr>
          <a:xfrm>
            <a:off x="721377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1,030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2C5D9B2-0FA8-47C0-A1DE-E3B41696C2D2}"/>
              </a:ext>
            </a:extLst>
          </p:cNvPr>
          <p:cNvSpPr/>
          <p:nvPr/>
        </p:nvSpPr>
        <p:spPr>
          <a:xfrm>
            <a:off x="788759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287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59E479F-01B1-404F-9E54-DFEB5A69D574}"/>
              </a:ext>
            </a:extLst>
          </p:cNvPr>
          <p:cNvSpPr/>
          <p:nvPr/>
        </p:nvSpPr>
        <p:spPr>
          <a:xfrm>
            <a:off x="856140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1,288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31CD90F-4F7A-495E-8C5C-9BB59E0BB100}"/>
              </a:ext>
            </a:extLst>
          </p:cNvPr>
          <p:cNvSpPr/>
          <p:nvPr/>
        </p:nvSpPr>
        <p:spPr>
          <a:xfrm>
            <a:off x="923522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437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0F6D524-52C6-4D9F-873F-03FDF3934064}"/>
              </a:ext>
            </a:extLst>
          </p:cNvPr>
          <p:cNvSpPr/>
          <p:nvPr/>
        </p:nvSpPr>
        <p:spPr>
          <a:xfrm>
            <a:off x="9909039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1,319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234DF75-01DA-4DAE-9208-8C217ABEFCED}"/>
              </a:ext>
            </a:extLst>
          </p:cNvPr>
          <p:cNvSpPr/>
          <p:nvPr/>
        </p:nvSpPr>
        <p:spPr>
          <a:xfrm>
            <a:off x="10582853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1,121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38ADF8C-126B-4221-93B0-39F51C4FDA0C}"/>
              </a:ext>
            </a:extLst>
          </p:cNvPr>
          <p:cNvSpPr/>
          <p:nvPr/>
        </p:nvSpPr>
        <p:spPr>
          <a:xfrm>
            <a:off x="11256664" y="2404405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9,394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0E80DFC-2074-43D3-82E3-4EAB62D69085}"/>
              </a:ext>
            </a:extLst>
          </p:cNvPr>
          <p:cNvSpPr/>
          <p:nvPr/>
        </p:nvSpPr>
        <p:spPr>
          <a:xfrm>
            <a:off x="873882" y="2564908"/>
            <a:ext cx="2270412" cy="14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COGS – Purchases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AC6481E-D484-4B2F-8AC6-7A61C4467B69}"/>
              </a:ext>
            </a:extLst>
          </p:cNvPr>
          <p:cNvSpPr/>
          <p:nvPr/>
        </p:nvSpPr>
        <p:spPr>
          <a:xfrm>
            <a:off x="317089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6,603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6E67DFA-6B4C-4E0F-B2E1-C0A9DD611896}"/>
              </a:ext>
            </a:extLst>
          </p:cNvPr>
          <p:cNvSpPr/>
          <p:nvPr/>
        </p:nvSpPr>
        <p:spPr>
          <a:xfrm>
            <a:off x="3844705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605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3CAA6CF-9750-460A-98EF-D179F1774C7B}"/>
              </a:ext>
            </a:extLst>
          </p:cNvPr>
          <p:cNvSpPr/>
          <p:nvPr/>
        </p:nvSpPr>
        <p:spPr>
          <a:xfrm>
            <a:off x="451852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22,614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E633BA5-7004-477E-B4AF-B4CE7B6E67A8}"/>
              </a:ext>
            </a:extLst>
          </p:cNvPr>
          <p:cNvSpPr/>
          <p:nvPr/>
        </p:nvSpPr>
        <p:spPr>
          <a:xfrm>
            <a:off x="5192335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5,519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BE62733-5BFB-4402-A380-ADF3D6E202AE}"/>
              </a:ext>
            </a:extLst>
          </p:cNvPr>
          <p:cNvSpPr/>
          <p:nvPr/>
        </p:nvSpPr>
        <p:spPr>
          <a:xfrm>
            <a:off x="5866150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15,872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833171F-E2CD-4E08-ABC6-32AB0B1FB087}"/>
              </a:ext>
            </a:extLst>
          </p:cNvPr>
          <p:cNvSpPr/>
          <p:nvPr/>
        </p:nvSpPr>
        <p:spPr>
          <a:xfrm>
            <a:off x="653996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41,880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92745D1-A8BC-4F9A-84AA-2E634C6C2344}"/>
              </a:ext>
            </a:extLst>
          </p:cNvPr>
          <p:cNvSpPr/>
          <p:nvPr/>
        </p:nvSpPr>
        <p:spPr>
          <a:xfrm>
            <a:off x="721377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57,149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D776E70-2A35-4E51-8321-D1B89A10A4FA}"/>
              </a:ext>
            </a:extLst>
          </p:cNvPr>
          <p:cNvSpPr/>
          <p:nvPr/>
        </p:nvSpPr>
        <p:spPr>
          <a:xfrm>
            <a:off x="788759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43,619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00A1FF9-797D-4377-93EE-CFFD0D3D51EC}"/>
              </a:ext>
            </a:extLst>
          </p:cNvPr>
          <p:cNvSpPr/>
          <p:nvPr/>
        </p:nvSpPr>
        <p:spPr>
          <a:xfrm>
            <a:off x="856140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33,208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D2D403-2937-48D4-A957-F405093994C7}"/>
              </a:ext>
            </a:extLst>
          </p:cNvPr>
          <p:cNvSpPr/>
          <p:nvPr/>
        </p:nvSpPr>
        <p:spPr>
          <a:xfrm>
            <a:off x="923522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25,419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82F72CC-7F42-4E7A-B86B-09B5973DA56B}"/>
              </a:ext>
            </a:extLst>
          </p:cNvPr>
          <p:cNvSpPr/>
          <p:nvPr/>
        </p:nvSpPr>
        <p:spPr>
          <a:xfrm>
            <a:off x="9909039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6,513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80CCB20-90DF-4F75-8EEB-95C0ABC42D10}"/>
              </a:ext>
            </a:extLst>
          </p:cNvPr>
          <p:cNvSpPr/>
          <p:nvPr/>
        </p:nvSpPr>
        <p:spPr>
          <a:xfrm>
            <a:off x="10582853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447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D333825-0443-4AB4-80F8-6D17F5ECD520}"/>
              </a:ext>
            </a:extLst>
          </p:cNvPr>
          <p:cNvSpPr/>
          <p:nvPr/>
        </p:nvSpPr>
        <p:spPr>
          <a:xfrm>
            <a:off x="11256664" y="2564908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259,447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2F39F3D-0455-42F5-AD45-4C45E7AF4FB5}"/>
              </a:ext>
            </a:extLst>
          </p:cNvPr>
          <p:cNvSpPr/>
          <p:nvPr/>
        </p:nvSpPr>
        <p:spPr>
          <a:xfrm>
            <a:off x="116531" y="2725410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Cost of Goods Sold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3213374-2F35-4F9B-B436-B57B3F558753}"/>
              </a:ext>
            </a:extLst>
          </p:cNvPr>
          <p:cNvSpPr/>
          <p:nvPr/>
        </p:nvSpPr>
        <p:spPr>
          <a:xfrm>
            <a:off x="3170890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11,523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6AFD1B1-605E-4953-B790-DF1CAF340A70}"/>
              </a:ext>
            </a:extLst>
          </p:cNvPr>
          <p:cNvSpPr/>
          <p:nvPr/>
        </p:nvSpPr>
        <p:spPr>
          <a:xfrm>
            <a:off x="3844705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13,502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F6EA3D0-EDFD-452F-9F9B-AC5A522A5F4B}"/>
              </a:ext>
            </a:extLst>
          </p:cNvPr>
          <p:cNvSpPr/>
          <p:nvPr/>
        </p:nvSpPr>
        <p:spPr>
          <a:xfrm>
            <a:off x="4518520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12,417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3C6E999-8F50-46D6-86B4-08D5E7DD2E59}"/>
              </a:ext>
            </a:extLst>
          </p:cNvPr>
          <p:cNvSpPr/>
          <p:nvPr/>
        </p:nvSpPr>
        <p:spPr>
          <a:xfrm>
            <a:off x="5192335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15,253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A222847-788D-469B-AD64-9B54EF248CEC}"/>
              </a:ext>
            </a:extLst>
          </p:cNvPr>
          <p:cNvSpPr/>
          <p:nvPr/>
        </p:nvSpPr>
        <p:spPr>
          <a:xfrm>
            <a:off x="5866150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18,467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99DE21D-D132-47B5-A801-A6926C841EA8}"/>
              </a:ext>
            </a:extLst>
          </p:cNvPr>
          <p:cNvSpPr/>
          <p:nvPr/>
        </p:nvSpPr>
        <p:spPr>
          <a:xfrm>
            <a:off x="6539964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14,425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660A7B9-1EF7-45AF-B7A0-B391A9C743CB}"/>
              </a:ext>
            </a:extLst>
          </p:cNvPr>
          <p:cNvSpPr/>
          <p:nvPr/>
        </p:nvSpPr>
        <p:spPr>
          <a:xfrm>
            <a:off x="7213779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19,226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6A971D2-C1C3-41BE-96A2-9240C048C547}"/>
              </a:ext>
            </a:extLst>
          </p:cNvPr>
          <p:cNvSpPr/>
          <p:nvPr/>
        </p:nvSpPr>
        <p:spPr>
          <a:xfrm>
            <a:off x="7887594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30,385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C3CD23E-E70D-4D95-9C99-3CA163B72D17}"/>
              </a:ext>
            </a:extLst>
          </p:cNvPr>
          <p:cNvSpPr/>
          <p:nvPr/>
        </p:nvSpPr>
        <p:spPr>
          <a:xfrm>
            <a:off x="8561409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22,496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E7F574A-D3E3-42FA-8116-6E22FF651EEF}"/>
              </a:ext>
            </a:extLst>
          </p:cNvPr>
          <p:cNvSpPr/>
          <p:nvPr/>
        </p:nvSpPr>
        <p:spPr>
          <a:xfrm>
            <a:off x="9235224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24,126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37DF51E-EA9D-4E70-9909-6D3520C944E5}"/>
              </a:ext>
            </a:extLst>
          </p:cNvPr>
          <p:cNvSpPr/>
          <p:nvPr/>
        </p:nvSpPr>
        <p:spPr>
          <a:xfrm>
            <a:off x="9909039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32,422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7672307-E129-414A-B60B-A15E6A3AEA4E}"/>
              </a:ext>
            </a:extLst>
          </p:cNvPr>
          <p:cNvSpPr/>
          <p:nvPr/>
        </p:nvSpPr>
        <p:spPr>
          <a:xfrm>
            <a:off x="10582853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30,268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8E97BEC-757F-4C2C-BB25-A5E2F7131A54}"/>
              </a:ext>
            </a:extLst>
          </p:cNvPr>
          <p:cNvSpPr/>
          <p:nvPr/>
        </p:nvSpPr>
        <p:spPr>
          <a:xfrm>
            <a:off x="11256664" y="2725410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244,511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58D165E-37FB-458D-B288-9D25C979D1FC}"/>
              </a:ext>
            </a:extLst>
          </p:cNvPr>
          <p:cNvSpPr/>
          <p:nvPr/>
        </p:nvSpPr>
        <p:spPr>
          <a:xfrm>
            <a:off x="116531" y="2885912"/>
            <a:ext cx="3027763" cy="1499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>
                <a:solidFill>
                  <a:schemeClr val="tx1"/>
                </a:solidFill>
              </a:rPr>
              <a:t>COGS as % of Total Income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230673E-0580-4AC1-B5EC-7C5260F05771}"/>
              </a:ext>
            </a:extLst>
          </p:cNvPr>
          <p:cNvSpPr/>
          <p:nvPr/>
        </p:nvSpPr>
        <p:spPr>
          <a:xfrm>
            <a:off x="3170890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2D97BB6-4B69-4A99-AA0A-0797D0BE6D92}"/>
              </a:ext>
            </a:extLst>
          </p:cNvPr>
          <p:cNvSpPr/>
          <p:nvPr/>
        </p:nvSpPr>
        <p:spPr>
          <a:xfrm>
            <a:off x="3844705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B8D1EC-EC5A-4991-BAC0-661D80AAB41E}"/>
              </a:ext>
            </a:extLst>
          </p:cNvPr>
          <p:cNvSpPr/>
          <p:nvPr/>
        </p:nvSpPr>
        <p:spPr>
          <a:xfrm>
            <a:off x="4518520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2C66E50-73AD-441C-9175-DDCF6FE885F2}"/>
              </a:ext>
            </a:extLst>
          </p:cNvPr>
          <p:cNvSpPr/>
          <p:nvPr/>
        </p:nvSpPr>
        <p:spPr>
          <a:xfrm>
            <a:off x="5192335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84DE9ED-EADF-4A05-9AA4-DC0048295258}"/>
              </a:ext>
            </a:extLst>
          </p:cNvPr>
          <p:cNvSpPr/>
          <p:nvPr/>
        </p:nvSpPr>
        <p:spPr>
          <a:xfrm>
            <a:off x="5866150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1041E92-1DC7-4ED0-9FAC-94F0990A7924}"/>
              </a:ext>
            </a:extLst>
          </p:cNvPr>
          <p:cNvSpPr/>
          <p:nvPr/>
        </p:nvSpPr>
        <p:spPr>
          <a:xfrm>
            <a:off x="6539964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D4E5BD82-299D-4C9A-B570-1FEFB79AC623}"/>
              </a:ext>
            </a:extLst>
          </p:cNvPr>
          <p:cNvSpPr/>
          <p:nvPr/>
        </p:nvSpPr>
        <p:spPr>
          <a:xfrm>
            <a:off x="7213779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7859C18-7569-46FA-B5DD-341683A53F74}"/>
              </a:ext>
            </a:extLst>
          </p:cNvPr>
          <p:cNvSpPr/>
          <p:nvPr/>
        </p:nvSpPr>
        <p:spPr>
          <a:xfrm>
            <a:off x="7887594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456A1C4-84DD-467E-AFA7-7AA2636A98E0}"/>
              </a:ext>
            </a:extLst>
          </p:cNvPr>
          <p:cNvSpPr/>
          <p:nvPr/>
        </p:nvSpPr>
        <p:spPr>
          <a:xfrm>
            <a:off x="8561409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77FB584-F237-4A0F-BC2F-0508F7FAEE66}"/>
              </a:ext>
            </a:extLst>
          </p:cNvPr>
          <p:cNvSpPr/>
          <p:nvPr/>
        </p:nvSpPr>
        <p:spPr>
          <a:xfrm>
            <a:off x="9235224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DA220B7-59BE-402E-B7A7-D1ED30AC94BB}"/>
              </a:ext>
            </a:extLst>
          </p:cNvPr>
          <p:cNvSpPr/>
          <p:nvPr/>
        </p:nvSpPr>
        <p:spPr>
          <a:xfrm>
            <a:off x="9909039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540BE70-83B7-4C1D-BC08-3A696E3A9813}"/>
              </a:ext>
            </a:extLst>
          </p:cNvPr>
          <p:cNvSpPr/>
          <p:nvPr/>
        </p:nvSpPr>
        <p:spPr>
          <a:xfrm>
            <a:off x="10582853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2C4196A-AB3C-4B43-BB82-1721E6128C85}"/>
              </a:ext>
            </a:extLst>
          </p:cNvPr>
          <p:cNvSpPr/>
          <p:nvPr/>
        </p:nvSpPr>
        <p:spPr>
          <a:xfrm>
            <a:off x="11256664" y="2885912"/>
            <a:ext cx="647219" cy="14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28%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FEBF477-4102-4832-8F9C-1FDC0DE43E67}"/>
              </a:ext>
            </a:extLst>
          </p:cNvPr>
          <p:cNvSpPr/>
          <p:nvPr/>
        </p:nvSpPr>
        <p:spPr>
          <a:xfrm>
            <a:off x="116531" y="3046413"/>
            <a:ext cx="3027763" cy="14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Gross Profit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A88FD79-CD96-4F88-8B8F-4CA96F331FC4}"/>
              </a:ext>
            </a:extLst>
          </p:cNvPr>
          <p:cNvSpPr/>
          <p:nvPr/>
        </p:nvSpPr>
        <p:spPr>
          <a:xfrm>
            <a:off x="3170890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29,631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47AD208-C9C3-470D-A552-76B0B562A4D2}"/>
              </a:ext>
            </a:extLst>
          </p:cNvPr>
          <p:cNvSpPr/>
          <p:nvPr/>
        </p:nvSpPr>
        <p:spPr>
          <a:xfrm>
            <a:off x="3844705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34,720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5F3F82B-F8A7-4A38-8B4F-A49B5BB66654}"/>
              </a:ext>
            </a:extLst>
          </p:cNvPr>
          <p:cNvSpPr/>
          <p:nvPr/>
        </p:nvSpPr>
        <p:spPr>
          <a:xfrm>
            <a:off x="4518520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31,929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5EAA6F0-0FED-4DFB-BABF-94A26F2FD635}"/>
              </a:ext>
            </a:extLst>
          </p:cNvPr>
          <p:cNvSpPr/>
          <p:nvPr/>
        </p:nvSpPr>
        <p:spPr>
          <a:xfrm>
            <a:off x="5192335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39,223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A724073-5546-4D1A-B24C-812748161BD7}"/>
              </a:ext>
            </a:extLst>
          </p:cNvPr>
          <p:cNvSpPr/>
          <p:nvPr/>
        </p:nvSpPr>
        <p:spPr>
          <a:xfrm>
            <a:off x="5866150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47,487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284CAA2-A0C0-4769-977C-FFE4663EEE0E}"/>
              </a:ext>
            </a:extLst>
          </p:cNvPr>
          <p:cNvSpPr/>
          <p:nvPr/>
        </p:nvSpPr>
        <p:spPr>
          <a:xfrm>
            <a:off x="6539964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37,093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B210384-D46B-4DF1-A376-1F687EA5EFCC}"/>
              </a:ext>
            </a:extLst>
          </p:cNvPr>
          <p:cNvSpPr/>
          <p:nvPr/>
        </p:nvSpPr>
        <p:spPr>
          <a:xfrm>
            <a:off x="7213779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49,439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26E11D4-7C88-4672-BFB8-D2A633352BA8}"/>
              </a:ext>
            </a:extLst>
          </p:cNvPr>
          <p:cNvSpPr/>
          <p:nvPr/>
        </p:nvSpPr>
        <p:spPr>
          <a:xfrm>
            <a:off x="7887594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78,133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E87D2E5-908D-4558-8920-5A298DB3F4CA}"/>
              </a:ext>
            </a:extLst>
          </p:cNvPr>
          <p:cNvSpPr/>
          <p:nvPr/>
        </p:nvSpPr>
        <p:spPr>
          <a:xfrm>
            <a:off x="8561409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57,846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5C13EEE-ABA7-4CE0-8BBD-23D86CA665F9}"/>
              </a:ext>
            </a:extLst>
          </p:cNvPr>
          <p:cNvSpPr/>
          <p:nvPr/>
        </p:nvSpPr>
        <p:spPr>
          <a:xfrm>
            <a:off x="9235224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62,039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8BF2563-FBB3-4CA0-B828-35B12E497614}"/>
              </a:ext>
            </a:extLst>
          </p:cNvPr>
          <p:cNvSpPr/>
          <p:nvPr/>
        </p:nvSpPr>
        <p:spPr>
          <a:xfrm>
            <a:off x="9909039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83,372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892BD1C-319F-4B7C-BA18-5A5A6424993B}"/>
              </a:ext>
            </a:extLst>
          </p:cNvPr>
          <p:cNvSpPr/>
          <p:nvPr/>
        </p:nvSpPr>
        <p:spPr>
          <a:xfrm>
            <a:off x="10582853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77,833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46C79B2-5F58-41F5-B80F-9BEF0E807A08}"/>
              </a:ext>
            </a:extLst>
          </p:cNvPr>
          <p:cNvSpPr/>
          <p:nvPr/>
        </p:nvSpPr>
        <p:spPr>
          <a:xfrm>
            <a:off x="11256664" y="3046413"/>
            <a:ext cx="647219" cy="149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628,744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794F377-1303-4465-A69A-85A04658DA0B}"/>
              </a:ext>
            </a:extLst>
          </p:cNvPr>
          <p:cNvSpPr/>
          <p:nvPr/>
        </p:nvSpPr>
        <p:spPr>
          <a:xfrm>
            <a:off x="116531" y="3206212"/>
            <a:ext cx="730755" cy="1669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IN" sz="800" b="1" dirty="0"/>
              <a:t>Expenses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F0AB373-540F-4F2D-B9DF-E05A9409FE96}"/>
              </a:ext>
            </a:extLst>
          </p:cNvPr>
          <p:cNvSpPr/>
          <p:nvPr/>
        </p:nvSpPr>
        <p:spPr>
          <a:xfrm>
            <a:off x="873882" y="3206212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AdWords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A4E003A-1B72-4449-8793-F7FACF1532E3}"/>
              </a:ext>
            </a:extLst>
          </p:cNvPr>
          <p:cNvSpPr/>
          <p:nvPr/>
        </p:nvSpPr>
        <p:spPr>
          <a:xfrm>
            <a:off x="317089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2,000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CCCE8AC-947F-404F-AAEB-45DA0E0384C5}"/>
              </a:ext>
            </a:extLst>
          </p:cNvPr>
          <p:cNvSpPr/>
          <p:nvPr/>
        </p:nvSpPr>
        <p:spPr>
          <a:xfrm>
            <a:off x="3844705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13DCED5-2C6A-417A-BAB3-CE4DDD72309F}"/>
              </a:ext>
            </a:extLst>
          </p:cNvPr>
          <p:cNvSpPr/>
          <p:nvPr/>
        </p:nvSpPr>
        <p:spPr>
          <a:xfrm>
            <a:off x="451852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C70EF21-D484-4E16-9427-B4C83F03B0AE}"/>
              </a:ext>
            </a:extLst>
          </p:cNvPr>
          <p:cNvSpPr/>
          <p:nvPr/>
        </p:nvSpPr>
        <p:spPr>
          <a:xfrm>
            <a:off x="5192335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2A263FF-E5F8-4133-BBD4-930B581BFF9C}"/>
              </a:ext>
            </a:extLst>
          </p:cNvPr>
          <p:cNvSpPr/>
          <p:nvPr/>
        </p:nvSpPr>
        <p:spPr>
          <a:xfrm>
            <a:off x="5866150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E93B577-9CA2-469D-9786-B72C7C909067}"/>
              </a:ext>
            </a:extLst>
          </p:cNvPr>
          <p:cNvSpPr/>
          <p:nvPr/>
        </p:nvSpPr>
        <p:spPr>
          <a:xfrm>
            <a:off x="653996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2,000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039DF36-8B56-42CD-9C6E-5554011B7595}"/>
              </a:ext>
            </a:extLst>
          </p:cNvPr>
          <p:cNvSpPr/>
          <p:nvPr/>
        </p:nvSpPr>
        <p:spPr>
          <a:xfrm>
            <a:off x="721377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0346EBF-7A6D-48BA-8A9D-E77BD4E70B81}"/>
              </a:ext>
            </a:extLst>
          </p:cNvPr>
          <p:cNvSpPr/>
          <p:nvPr/>
        </p:nvSpPr>
        <p:spPr>
          <a:xfrm>
            <a:off x="788759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2C1150F-9A18-4F30-9933-EB71C317A789}"/>
              </a:ext>
            </a:extLst>
          </p:cNvPr>
          <p:cNvSpPr/>
          <p:nvPr/>
        </p:nvSpPr>
        <p:spPr>
          <a:xfrm>
            <a:off x="856140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1,000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00203B0-5390-4935-834F-DA5271281CE3}"/>
              </a:ext>
            </a:extLst>
          </p:cNvPr>
          <p:cNvSpPr/>
          <p:nvPr/>
        </p:nvSpPr>
        <p:spPr>
          <a:xfrm>
            <a:off x="923522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C2A9303-2FEC-4E58-8F7A-2900E9563425}"/>
              </a:ext>
            </a:extLst>
          </p:cNvPr>
          <p:cNvSpPr/>
          <p:nvPr/>
        </p:nvSpPr>
        <p:spPr>
          <a:xfrm>
            <a:off x="9909039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0FF9F0-F439-442E-B470-E3ED44786BC3}"/>
              </a:ext>
            </a:extLst>
          </p:cNvPr>
          <p:cNvSpPr/>
          <p:nvPr/>
        </p:nvSpPr>
        <p:spPr>
          <a:xfrm>
            <a:off x="10582853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1,500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773D4B1-440D-400D-BDDA-45A3B073C6A1}"/>
              </a:ext>
            </a:extLst>
          </p:cNvPr>
          <p:cNvSpPr/>
          <p:nvPr/>
        </p:nvSpPr>
        <p:spPr>
          <a:xfrm>
            <a:off x="11256664" y="320621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16,500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EC20B11-DF61-4028-ACFF-914DF1D38693}"/>
              </a:ext>
            </a:extLst>
          </p:cNvPr>
          <p:cNvSpPr/>
          <p:nvPr/>
        </p:nvSpPr>
        <p:spPr>
          <a:xfrm>
            <a:off x="873882" y="3357189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Bank Fees/Credit Card Fees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448010F-A67C-41AD-B11B-D822530026AF}"/>
              </a:ext>
            </a:extLst>
          </p:cNvPr>
          <p:cNvSpPr/>
          <p:nvPr/>
        </p:nvSpPr>
        <p:spPr>
          <a:xfrm>
            <a:off x="317089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-50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F30F0C9-FBDF-4E63-A949-BAF9FEF211B1}"/>
              </a:ext>
            </a:extLst>
          </p:cNvPr>
          <p:cNvSpPr/>
          <p:nvPr/>
        </p:nvSpPr>
        <p:spPr>
          <a:xfrm>
            <a:off x="3844705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C1D9641-FB3E-4B39-8846-7C12F3F8A77C}"/>
              </a:ext>
            </a:extLst>
          </p:cNvPr>
          <p:cNvSpPr/>
          <p:nvPr/>
        </p:nvSpPr>
        <p:spPr>
          <a:xfrm>
            <a:off x="451852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C42708-B010-446E-9336-2470B6923029}"/>
              </a:ext>
            </a:extLst>
          </p:cNvPr>
          <p:cNvSpPr/>
          <p:nvPr/>
        </p:nvSpPr>
        <p:spPr>
          <a:xfrm>
            <a:off x="5192335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150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035D7BA-1CD8-4791-BC6F-EE846BCC7722}"/>
              </a:ext>
            </a:extLst>
          </p:cNvPr>
          <p:cNvSpPr/>
          <p:nvPr/>
        </p:nvSpPr>
        <p:spPr>
          <a:xfrm>
            <a:off x="5866150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548ECA3-CAC7-43AD-A4A0-E73170AC6A47}"/>
              </a:ext>
            </a:extLst>
          </p:cNvPr>
          <p:cNvSpPr/>
          <p:nvPr/>
        </p:nvSpPr>
        <p:spPr>
          <a:xfrm>
            <a:off x="653996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96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BAEA91C-2095-48B7-A321-8C09F6FF6CE3}"/>
              </a:ext>
            </a:extLst>
          </p:cNvPr>
          <p:cNvSpPr/>
          <p:nvPr/>
        </p:nvSpPr>
        <p:spPr>
          <a:xfrm>
            <a:off x="721377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C897DD4-941E-4A79-B4E0-0D4C59DBE62F}"/>
              </a:ext>
            </a:extLst>
          </p:cNvPr>
          <p:cNvSpPr/>
          <p:nvPr/>
        </p:nvSpPr>
        <p:spPr>
          <a:xfrm>
            <a:off x="788759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959DC7B-CC0A-4CD2-90FF-E5DEDDF2F55A}"/>
              </a:ext>
            </a:extLst>
          </p:cNvPr>
          <p:cNvSpPr/>
          <p:nvPr/>
        </p:nvSpPr>
        <p:spPr>
          <a:xfrm>
            <a:off x="856140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237DFA3-0BE0-4D32-9ECF-34E35BC6221B}"/>
              </a:ext>
            </a:extLst>
          </p:cNvPr>
          <p:cNvSpPr/>
          <p:nvPr/>
        </p:nvSpPr>
        <p:spPr>
          <a:xfrm>
            <a:off x="923522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965F1709-C613-4F4C-9989-86B2E26CCFFD}"/>
              </a:ext>
            </a:extLst>
          </p:cNvPr>
          <p:cNvSpPr/>
          <p:nvPr/>
        </p:nvSpPr>
        <p:spPr>
          <a:xfrm>
            <a:off x="9909039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2C4910F-E6B3-4744-82E2-34D820336B84}"/>
              </a:ext>
            </a:extLst>
          </p:cNvPr>
          <p:cNvSpPr/>
          <p:nvPr/>
        </p:nvSpPr>
        <p:spPr>
          <a:xfrm>
            <a:off x="10582853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1B8D0B4-2883-4D5A-9A43-9EB05254B219}"/>
              </a:ext>
            </a:extLst>
          </p:cNvPr>
          <p:cNvSpPr/>
          <p:nvPr/>
        </p:nvSpPr>
        <p:spPr>
          <a:xfrm>
            <a:off x="11256664" y="335718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200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DF152C2-0E0D-45A7-AAB4-57CBD7FB0279}"/>
              </a:ext>
            </a:extLst>
          </p:cNvPr>
          <p:cNvSpPr/>
          <p:nvPr/>
        </p:nvSpPr>
        <p:spPr>
          <a:xfrm>
            <a:off x="873882" y="3508166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Dues &amp; Subscriptions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ED0A286-D63A-4412-82C9-D8B96F19595B}"/>
              </a:ext>
            </a:extLst>
          </p:cNvPr>
          <p:cNvSpPr/>
          <p:nvPr/>
        </p:nvSpPr>
        <p:spPr>
          <a:xfrm>
            <a:off x="317089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E8AC055-15D5-4AE2-A081-FE044D1EA721}"/>
              </a:ext>
            </a:extLst>
          </p:cNvPr>
          <p:cNvSpPr/>
          <p:nvPr/>
        </p:nvSpPr>
        <p:spPr>
          <a:xfrm>
            <a:off x="3844705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B64ACD12-A4F0-4C29-BCB8-BD3464CAF987}"/>
              </a:ext>
            </a:extLst>
          </p:cNvPr>
          <p:cNvSpPr/>
          <p:nvPr/>
        </p:nvSpPr>
        <p:spPr>
          <a:xfrm>
            <a:off x="451852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5ED9B7D3-5A94-4239-BC1F-9F0A207DD27D}"/>
              </a:ext>
            </a:extLst>
          </p:cNvPr>
          <p:cNvSpPr/>
          <p:nvPr/>
        </p:nvSpPr>
        <p:spPr>
          <a:xfrm>
            <a:off x="5192335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A315A1F-24FA-4A69-BB3F-6E483AAA7249}"/>
              </a:ext>
            </a:extLst>
          </p:cNvPr>
          <p:cNvSpPr/>
          <p:nvPr/>
        </p:nvSpPr>
        <p:spPr>
          <a:xfrm>
            <a:off x="5866150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D7E3093-FBA3-4FB3-BDD0-0DEF09067877}"/>
              </a:ext>
            </a:extLst>
          </p:cNvPr>
          <p:cNvSpPr/>
          <p:nvPr/>
        </p:nvSpPr>
        <p:spPr>
          <a:xfrm>
            <a:off x="653996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64B756C-2420-4143-9001-094ED3FEB5AD}"/>
              </a:ext>
            </a:extLst>
          </p:cNvPr>
          <p:cNvSpPr/>
          <p:nvPr/>
        </p:nvSpPr>
        <p:spPr>
          <a:xfrm>
            <a:off x="721377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8583BEF-85AA-41F4-822D-FB3C7CECE230}"/>
              </a:ext>
            </a:extLst>
          </p:cNvPr>
          <p:cNvSpPr/>
          <p:nvPr/>
        </p:nvSpPr>
        <p:spPr>
          <a:xfrm>
            <a:off x="788759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4B2138E7-CB3C-448C-822A-4406014B4C60}"/>
              </a:ext>
            </a:extLst>
          </p:cNvPr>
          <p:cNvSpPr/>
          <p:nvPr/>
        </p:nvSpPr>
        <p:spPr>
          <a:xfrm>
            <a:off x="856140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B85C6B6-5499-414C-9D1F-167BB526FDE3}"/>
              </a:ext>
            </a:extLst>
          </p:cNvPr>
          <p:cNvSpPr/>
          <p:nvPr/>
        </p:nvSpPr>
        <p:spPr>
          <a:xfrm>
            <a:off x="923522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60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D464FE2C-7522-4A03-BDDA-12CDA9E0913A}"/>
              </a:ext>
            </a:extLst>
          </p:cNvPr>
          <p:cNvSpPr/>
          <p:nvPr/>
        </p:nvSpPr>
        <p:spPr>
          <a:xfrm>
            <a:off x="9909039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D84CC412-DF5E-469A-AC71-F20BFF9244EE}"/>
              </a:ext>
            </a:extLst>
          </p:cNvPr>
          <p:cNvSpPr/>
          <p:nvPr/>
        </p:nvSpPr>
        <p:spPr>
          <a:xfrm>
            <a:off x="10582853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82E32B3-7E14-4C78-A982-4D7591B498B3}"/>
              </a:ext>
            </a:extLst>
          </p:cNvPr>
          <p:cNvSpPr/>
          <p:nvPr/>
        </p:nvSpPr>
        <p:spPr>
          <a:xfrm>
            <a:off x="11256664" y="350816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131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5207F3D-CC8B-457F-959C-E86A1922D370}"/>
              </a:ext>
            </a:extLst>
          </p:cNvPr>
          <p:cNvSpPr/>
          <p:nvPr/>
        </p:nvSpPr>
        <p:spPr>
          <a:xfrm>
            <a:off x="873882" y="3659143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Interest Paid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67CD33F-FF63-4D85-866A-9F1ED48A2BE9}"/>
              </a:ext>
            </a:extLst>
          </p:cNvPr>
          <p:cNvSpPr/>
          <p:nvPr/>
        </p:nvSpPr>
        <p:spPr>
          <a:xfrm>
            <a:off x="317089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9F0FA3B-0531-4ADB-8C26-B964FB53D9BE}"/>
              </a:ext>
            </a:extLst>
          </p:cNvPr>
          <p:cNvSpPr/>
          <p:nvPr/>
        </p:nvSpPr>
        <p:spPr>
          <a:xfrm>
            <a:off x="3844705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13036E3A-0F9F-4F13-BC31-4436392FDE3B}"/>
              </a:ext>
            </a:extLst>
          </p:cNvPr>
          <p:cNvSpPr/>
          <p:nvPr/>
        </p:nvSpPr>
        <p:spPr>
          <a:xfrm>
            <a:off x="451852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F9A3BC7-6740-4447-8C0B-19A38CBC5EEF}"/>
              </a:ext>
            </a:extLst>
          </p:cNvPr>
          <p:cNvSpPr/>
          <p:nvPr/>
        </p:nvSpPr>
        <p:spPr>
          <a:xfrm>
            <a:off x="5192335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7A33F9F-D09D-49FC-9EBD-04B04DC12216}"/>
              </a:ext>
            </a:extLst>
          </p:cNvPr>
          <p:cNvSpPr/>
          <p:nvPr/>
        </p:nvSpPr>
        <p:spPr>
          <a:xfrm>
            <a:off x="5866150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B4589E0-1DF1-45FB-92DB-36390109E652}"/>
              </a:ext>
            </a:extLst>
          </p:cNvPr>
          <p:cNvSpPr/>
          <p:nvPr/>
        </p:nvSpPr>
        <p:spPr>
          <a:xfrm>
            <a:off x="653996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E89EAB6-05B4-4007-8D24-95FD02BD36F7}"/>
              </a:ext>
            </a:extLst>
          </p:cNvPr>
          <p:cNvSpPr/>
          <p:nvPr/>
        </p:nvSpPr>
        <p:spPr>
          <a:xfrm>
            <a:off x="721377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2819998-3E61-48E8-9390-22CD71010419}"/>
              </a:ext>
            </a:extLst>
          </p:cNvPr>
          <p:cNvSpPr/>
          <p:nvPr/>
        </p:nvSpPr>
        <p:spPr>
          <a:xfrm>
            <a:off x="788759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572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EAE3B48D-1509-418A-89E3-A7DE0A3A79E6}"/>
              </a:ext>
            </a:extLst>
          </p:cNvPr>
          <p:cNvSpPr/>
          <p:nvPr/>
        </p:nvSpPr>
        <p:spPr>
          <a:xfrm>
            <a:off x="856140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42C9A22-24DE-4BAF-8710-ED5399CAB78E}"/>
              </a:ext>
            </a:extLst>
          </p:cNvPr>
          <p:cNvSpPr/>
          <p:nvPr/>
        </p:nvSpPr>
        <p:spPr>
          <a:xfrm>
            <a:off x="923522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8BB9248-80FA-4818-987A-7D867465B5E9}"/>
              </a:ext>
            </a:extLst>
          </p:cNvPr>
          <p:cNvSpPr/>
          <p:nvPr/>
        </p:nvSpPr>
        <p:spPr>
          <a:xfrm>
            <a:off x="9909039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E692F9D-1DCF-4742-8631-6635131B041C}"/>
              </a:ext>
            </a:extLst>
          </p:cNvPr>
          <p:cNvSpPr/>
          <p:nvPr/>
        </p:nvSpPr>
        <p:spPr>
          <a:xfrm>
            <a:off x="10582853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56464779-886F-450A-82C3-7E4A1A3989E5}"/>
              </a:ext>
            </a:extLst>
          </p:cNvPr>
          <p:cNvSpPr/>
          <p:nvPr/>
        </p:nvSpPr>
        <p:spPr>
          <a:xfrm>
            <a:off x="11256664" y="3659143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1,707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8800BF3C-5327-40EE-8865-E9FC66596301}"/>
              </a:ext>
            </a:extLst>
          </p:cNvPr>
          <p:cNvSpPr/>
          <p:nvPr/>
        </p:nvSpPr>
        <p:spPr>
          <a:xfrm>
            <a:off x="873882" y="3810120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Legal &amp; Professional Fees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8F6DE0B-5B40-4AC0-9AAF-88CBCAA5D8B3}"/>
              </a:ext>
            </a:extLst>
          </p:cNvPr>
          <p:cNvSpPr/>
          <p:nvPr/>
        </p:nvSpPr>
        <p:spPr>
          <a:xfrm>
            <a:off x="317089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E51FB29-B880-4DF2-885E-B14BB767FD0F}"/>
              </a:ext>
            </a:extLst>
          </p:cNvPr>
          <p:cNvSpPr/>
          <p:nvPr/>
        </p:nvSpPr>
        <p:spPr>
          <a:xfrm>
            <a:off x="3844705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B18793B-B316-4818-8FF6-408C9E5E78C8}"/>
              </a:ext>
            </a:extLst>
          </p:cNvPr>
          <p:cNvSpPr/>
          <p:nvPr/>
        </p:nvSpPr>
        <p:spPr>
          <a:xfrm>
            <a:off x="451852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1,0000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43ED620E-01FA-4279-8911-FB2642EB1CA8}"/>
              </a:ext>
            </a:extLst>
          </p:cNvPr>
          <p:cNvSpPr/>
          <p:nvPr/>
        </p:nvSpPr>
        <p:spPr>
          <a:xfrm>
            <a:off x="5192335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340FDD09-1196-4E49-858B-85812F7C5563}"/>
              </a:ext>
            </a:extLst>
          </p:cNvPr>
          <p:cNvSpPr/>
          <p:nvPr/>
        </p:nvSpPr>
        <p:spPr>
          <a:xfrm>
            <a:off x="5866150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00E85BE9-C8D6-4CBF-9D19-DE57E83DE79B}"/>
              </a:ext>
            </a:extLst>
          </p:cNvPr>
          <p:cNvSpPr/>
          <p:nvPr/>
        </p:nvSpPr>
        <p:spPr>
          <a:xfrm>
            <a:off x="653996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C7F5627-0E8B-4C71-9F09-B24124E03821}"/>
              </a:ext>
            </a:extLst>
          </p:cNvPr>
          <p:cNvSpPr/>
          <p:nvPr/>
        </p:nvSpPr>
        <p:spPr>
          <a:xfrm>
            <a:off x="721377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5E598A39-8439-45DC-B745-AD213FDA84DD}"/>
              </a:ext>
            </a:extLst>
          </p:cNvPr>
          <p:cNvSpPr/>
          <p:nvPr/>
        </p:nvSpPr>
        <p:spPr>
          <a:xfrm>
            <a:off x="788759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19FE93E-F6A2-4B37-B2F3-678AA370EEEC}"/>
              </a:ext>
            </a:extLst>
          </p:cNvPr>
          <p:cNvSpPr/>
          <p:nvPr/>
        </p:nvSpPr>
        <p:spPr>
          <a:xfrm>
            <a:off x="856140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4CC740C-3D6A-4C9F-A2D7-172CAD359126}"/>
              </a:ext>
            </a:extLst>
          </p:cNvPr>
          <p:cNvSpPr/>
          <p:nvPr/>
        </p:nvSpPr>
        <p:spPr>
          <a:xfrm>
            <a:off x="923522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2D7AE67-FE80-4AD3-B09F-374CD92264F3}"/>
              </a:ext>
            </a:extLst>
          </p:cNvPr>
          <p:cNvSpPr/>
          <p:nvPr/>
        </p:nvSpPr>
        <p:spPr>
          <a:xfrm>
            <a:off x="9909039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AA2A7747-25AF-462C-8E9A-B6BA47C06A7D}"/>
              </a:ext>
            </a:extLst>
          </p:cNvPr>
          <p:cNvSpPr/>
          <p:nvPr/>
        </p:nvSpPr>
        <p:spPr>
          <a:xfrm>
            <a:off x="10582853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FA80ADEE-EA7D-408F-A537-75DE351C84FE}"/>
              </a:ext>
            </a:extLst>
          </p:cNvPr>
          <p:cNvSpPr/>
          <p:nvPr/>
        </p:nvSpPr>
        <p:spPr>
          <a:xfrm>
            <a:off x="11256664" y="3810120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10,000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E08450E1-DD91-46B1-AE07-A7FA151EF70F}"/>
              </a:ext>
            </a:extLst>
          </p:cNvPr>
          <p:cNvSpPr/>
          <p:nvPr/>
        </p:nvSpPr>
        <p:spPr>
          <a:xfrm>
            <a:off x="873878" y="3961097"/>
            <a:ext cx="2270416" cy="149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Meals &amp; Entertainment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E680B69-A236-449F-908B-34518B366685}"/>
              </a:ext>
            </a:extLst>
          </p:cNvPr>
          <p:cNvSpPr/>
          <p:nvPr/>
        </p:nvSpPr>
        <p:spPr>
          <a:xfrm>
            <a:off x="317089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8C18A22-D13C-4900-80FE-BC00E64B5276}"/>
              </a:ext>
            </a:extLst>
          </p:cNvPr>
          <p:cNvSpPr/>
          <p:nvPr/>
        </p:nvSpPr>
        <p:spPr>
          <a:xfrm>
            <a:off x="3844705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24DDC67-BD4A-4D2D-B87A-56B86130DF36}"/>
              </a:ext>
            </a:extLst>
          </p:cNvPr>
          <p:cNvSpPr/>
          <p:nvPr/>
        </p:nvSpPr>
        <p:spPr>
          <a:xfrm>
            <a:off x="451852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CAE50CA5-18BA-4558-894B-AEE26554D955}"/>
              </a:ext>
            </a:extLst>
          </p:cNvPr>
          <p:cNvSpPr/>
          <p:nvPr/>
        </p:nvSpPr>
        <p:spPr>
          <a:xfrm>
            <a:off x="5192335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81B9B2BD-0990-47FF-A04E-BAFDF841B28C}"/>
              </a:ext>
            </a:extLst>
          </p:cNvPr>
          <p:cNvSpPr/>
          <p:nvPr/>
        </p:nvSpPr>
        <p:spPr>
          <a:xfrm>
            <a:off x="5866150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81700BD0-D66F-456B-B2E3-ED801EB6C93F}"/>
              </a:ext>
            </a:extLst>
          </p:cNvPr>
          <p:cNvSpPr/>
          <p:nvPr/>
        </p:nvSpPr>
        <p:spPr>
          <a:xfrm>
            <a:off x="653996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10DDB28-9BBA-41BB-9C8F-91035E443895}"/>
              </a:ext>
            </a:extLst>
          </p:cNvPr>
          <p:cNvSpPr/>
          <p:nvPr/>
        </p:nvSpPr>
        <p:spPr>
          <a:xfrm>
            <a:off x="721377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B4E6FF02-32F4-4A9B-8E2B-26FDD4510757}"/>
              </a:ext>
            </a:extLst>
          </p:cNvPr>
          <p:cNvSpPr/>
          <p:nvPr/>
        </p:nvSpPr>
        <p:spPr>
          <a:xfrm>
            <a:off x="788759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231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489302C-39D7-42F3-9C17-C61F838F5FCF}"/>
              </a:ext>
            </a:extLst>
          </p:cNvPr>
          <p:cNvSpPr/>
          <p:nvPr/>
        </p:nvSpPr>
        <p:spPr>
          <a:xfrm>
            <a:off x="856140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C919F1C5-F223-4680-B87B-43B55DCFE8A6}"/>
              </a:ext>
            </a:extLst>
          </p:cNvPr>
          <p:cNvSpPr/>
          <p:nvPr/>
        </p:nvSpPr>
        <p:spPr>
          <a:xfrm>
            <a:off x="923522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AAB9771-63A6-42BB-B53F-E1642AC6C1DC}"/>
              </a:ext>
            </a:extLst>
          </p:cNvPr>
          <p:cNvSpPr/>
          <p:nvPr/>
        </p:nvSpPr>
        <p:spPr>
          <a:xfrm>
            <a:off x="9909039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5AD574FB-7CE4-491D-8465-E0785702D03B}"/>
              </a:ext>
            </a:extLst>
          </p:cNvPr>
          <p:cNvSpPr/>
          <p:nvPr/>
        </p:nvSpPr>
        <p:spPr>
          <a:xfrm>
            <a:off x="10582853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B141A01-414C-4035-A99A-45C1F35A12FB}"/>
              </a:ext>
            </a:extLst>
          </p:cNvPr>
          <p:cNvSpPr/>
          <p:nvPr/>
        </p:nvSpPr>
        <p:spPr>
          <a:xfrm>
            <a:off x="11256664" y="3961097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1,568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01DA7F36-96E0-4D73-AD94-1F9B240CA40C}"/>
              </a:ext>
            </a:extLst>
          </p:cNvPr>
          <p:cNvSpPr/>
          <p:nvPr/>
        </p:nvSpPr>
        <p:spPr>
          <a:xfrm>
            <a:off x="873882" y="4122152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Merchant Fees &amp; Commissions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1019C22-F8BC-4DD7-9BD0-AC248146A7D3}"/>
              </a:ext>
            </a:extLst>
          </p:cNvPr>
          <p:cNvSpPr/>
          <p:nvPr/>
        </p:nvSpPr>
        <p:spPr>
          <a:xfrm>
            <a:off x="317089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148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3626E84-58EC-46CA-88A0-03A10B7CE47E}"/>
              </a:ext>
            </a:extLst>
          </p:cNvPr>
          <p:cNvSpPr/>
          <p:nvPr/>
        </p:nvSpPr>
        <p:spPr>
          <a:xfrm>
            <a:off x="3844705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136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0252D82-EE8E-4543-A2C8-65F090C63AAC}"/>
              </a:ext>
            </a:extLst>
          </p:cNvPr>
          <p:cNvSpPr/>
          <p:nvPr/>
        </p:nvSpPr>
        <p:spPr>
          <a:xfrm>
            <a:off x="451852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183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3842E4D4-E5A4-4500-A3A2-91CBCCE1F97A}"/>
              </a:ext>
            </a:extLst>
          </p:cNvPr>
          <p:cNvSpPr/>
          <p:nvPr/>
        </p:nvSpPr>
        <p:spPr>
          <a:xfrm>
            <a:off x="5192335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190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E9FCDAA3-5921-4916-B089-71E11175F006}"/>
              </a:ext>
            </a:extLst>
          </p:cNvPr>
          <p:cNvSpPr/>
          <p:nvPr/>
        </p:nvSpPr>
        <p:spPr>
          <a:xfrm>
            <a:off x="5866150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102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A3BF9275-0CE4-408A-9A53-8FFF1C406749}"/>
              </a:ext>
            </a:extLst>
          </p:cNvPr>
          <p:cNvSpPr/>
          <p:nvPr/>
        </p:nvSpPr>
        <p:spPr>
          <a:xfrm>
            <a:off x="653996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196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0C65124-55CA-4047-9205-7E1DB742A552}"/>
              </a:ext>
            </a:extLst>
          </p:cNvPr>
          <p:cNvSpPr/>
          <p:nvPr/>
        </p:nvSpPr>
        <p:spPr>
          <a:xfrm>
            <a:off x="721377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2DED803-DB3A-40A3-98E9-CCF55AB59607}"/>
              </a:ext>
            </a:extLst>
          </p:cNvPr>
          <p:cNvSpPr/>
          <p:nvPr/>
        </p:nvSpPr>
        <p:spPr>
          <a:xfrm>
            <a:off x="788759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138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354BFF29-6165-46A1-8642-603B36948E49}"/>
              </a:ext>
            </a:extLst>
          </p:cNvPr>
          <p:cNvSpPr/>
          <p:nvPr/>
        </p:nvSpPr>
        <p:spPr>
          <a:xfrm>
            <a:off x="856140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175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035E9D7-AFFA-4721-88BF-DAC05B731CC5}"/>
              </a:ext>
            </a:extLst>
          </p:cNvPr>
          <p:cNvSpPr/>
          <p:nvPr/>
        </p:nvSpPr>
        <p:spPr>
          <a:xfrm>
            <a:off x="923522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FEB8A982-FF11-401F-B216-3913ABB98E0F}"/>
              </a:ext>
            </a:extLst>
          </p:cNvPr>
          <p:cNvSpPr/>
          <p:nvPr/>
        </p:nvSpPr>
        <p:spPr>
          <a:xfrm>
            <a:off x="9909039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105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1247805-2C8E-4E8B-860B-5526E2FD2CC4}"/>
              </a:ext>
            </a:extLst>
          </p:cNvPr>
          <p:cNvSpPr/>
          <p:nvPr/>
        </p:nvSpPr>
        <p:spPr>
          <a:xfrm>
            <a:off x="10582853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108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DBDC835-5C52-4290-8BF7-2329717733FA}"/>
              </a:ext>
            </a:extLst>
          </p:cNvPr>
          <p:cNvSpPr/>
          <p:nvPr/>
        </p:nvSpPr>
        <p:spPr>
          <a:xfrm>
            <a:off x="11256664" y="4122152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1,730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B13B2C-0647-4ECA-A33C-4271D279DDD3}"/>
              </a:ext>
            </a:extLst>
          </p:cNvPr>
          <p:cNvSpPr/>
          <p:nvPr/>
        </p:nvSpPr>
        <p:spPr>
          <a:xfrm>
            <a:off x="873882" y="4273129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Office Expenses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C3AC791C-CD3E-4E23-A99D-35D72041BF3F}"/>
              </a:ext>
            </a:extLst>
          </p:cNvPr>
          <p:cNvSpPr/>
          <p:nvPr/>
        </p:nvSpPr>
        <p:spPr>
          <a:xfrm>
            <a:off x="317089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207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669B744-22EF-42AF-87D6-496267707F23}"/>
              </a:ext>
            </a:extLst>
          </p:cNvPr>
          <p:cNvSpPr/>
          <p:nvPr/>
        </p:nvSpPr>
        <p:spPr>
          <a:xfrm>
            <a:off x="3844705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191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723D0FE-1538-4F27-94BB-0BAA3D4A5E66}"/>
              </a:ext>
            </a:extLst>
          </p:cNvPr>
          <p:cNvSpPr/>
          <p:nvPr/>
        </p:nvSpPr>
        <p:spPr>
          <a:xfrm>
            <a:off x="451852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3B6912B6-DEED-415D-B8BD-30021D071BD9}"/>
              </a:ext>
            </a:extLst>
          </p:cNvPr>
          <p:cNvSpPr/>
          <p:nvPr/>
        </p:nvSpPr>
        <p:spPr>
          <a:xfrm>
            <a:off x="5192335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7DEBE1EA-01AE-46C4-8AD2-16482EAF7A21}"/>
              </a:ext>
            </a:extLst>
          </p:cNvPr>
          <p:cNvSpPr/>
          <p:nvPr/>
        </p:nvSpPr>
        <p:spPr>
          <a:xfrm>
            <a:off x="5866150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0AD149D-4111-4D4E-888A-DA769C3663CB}"/>
              </a:ext>
            </a:extLst>
          </p:cNvPr>
          <p:cNvSpPr/>
          <p:nvPr/>
        </p:nvSpPr>
        <p:spPr>
          <a:xfrm>
            <a:off x="653996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6880E13-22C2-48D6-98E5-6C0D0A34F8C9}"/>
              </a:ext>
            </a:extLst>
          </p:cNvPr>
          <p:cNvSpPr/>
          <p:nvPr/>
        </p:nvSpPr>
        <p:spPr>
          <a:xfrm>
            <a:off x="721377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3E8E06A7-07A9-42B0-B313-95EB89DBE8F4}"/>
              </a:ext>
            </a:extLst>
          </p:cNvPr>
          <p:cNvSpPr/>
          <p:nvPr/>
        </p:nvSpPr>
        <p:spPr>
          <a:xfrm>
            <a:off x="788759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192BB0C4-156F-4D78-9080-17AAAB887C3C}"/>
              </a:ext>
            </a:extLst>
          </p:cNvPr>
          <p:cNvSpPr/>
          <p:nvPr/>
        </p:nvSpPr>
        <p:spPr>
          <a:xfrm>
            <a:off x="856140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F8CD323-9401-4534-9592-DFF435321C9D}"/>
              </a:ext>
            </a:extLst>
          </p:cNvPr>
          <p:cNvSpPr/>
          <p:nvPr/>
        </p:nvSpPr>
        <p:spPr>
          <a:xfrm>
            <a:off x="923522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35FC90F-9453-4060-ABBE-3DEFB1DD8845}"/>
              </a:ext>
            </a:extLst>
          </p:cNvPr>
          <p:cNvSpPr/>
          <p:nvPr/>
        </p:nvSpPr>
        <p:spPr>
          <a:xfrm>
            <a:off x="9909039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125E44A1-17F9-4350-B07B-0E8113BD8F79}"/>
              </a:ext>
            </a:extLst>
          </p:cNvPr>
          <p:cNvSpPr/>
          <p:nvPr/>
        </p:nvSpPr>
        <p:spPr>
          <a:xfrm>
            <a:off x="10582853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E8F6DE0F-73A5-4A21-90A1-B7B5F649DE5A}"/>
              </a:ext>
            </a:extLst>
          </p:cNvPr>
          <p:cNvSpPr/>
          <p:nvPr/>
        </p:nvSpPr>
        <p:spPr>
          <a:xfrm>
            <a:off x="11256664" y="4273129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1,488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2947A397-F9CB-4916-8D19-3559F29AD7AA}"/>
              </a:ext>
            </a:extLst>
          </p:cNvPr>
          <p:cNvSpPr/>
          <p:nvPr/>
        </p:nvSpPr>
        <p:spPr>
          <a:xfrm>
            <a:off x="873882" y="4424106"/>
            <a:ext cx="2270412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Owner Payroll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6474121-90DB-470B-9241-6A9FFDA0D4BE}"/>
              </a:ext>
            </a:extLst>
          </p:cNvPr>
          <p:cNvSpPr/>
          <p:nvPr/>
        </p:nvSpPr>
        <p:spPr>
          <a:xfrm>
            <a:off x="317089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CDFDF6B-2C5C-4809-A299-78AFEF929B89}"/>
              </a:ext>
            </a:extLst>
          </p:cNvPr>
          <p:cNvSpPr/>
          <p:nvPr/>
        </p:nvSpPr>
        <p:spPr>
          <a:xfrm>
            <a:off x="3844705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9FD2663-BF05-4FA6-9B87-F08A204123F9}"/>
              </a:ext>
            </a:extLst>
          </p:cNvPr>
          <p:cNvSpPr/>
          <p:nvPr/>
        </p:nvSpPr>
        <p:spPr>
          <a:xfrm>
            <a:off x="451852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D27BAA61-7DDC-4332-A66A-882881E764BE}"/>
              </a:ext>
            </a:extLst>
          </p:cNvPr>
          <p:cNvSpPr/>
          <p:nvPr/>
        </p:nvSpPr>
        <p:spPr>
          <a:xfrm>
            <a:off x="5192335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4E5183A9-D4C4-4CBC-9930-78D3D0B89569}"/>
              </a:ext>
            </a:extLst>
          </p:cNvPr>
          <p:cNvSpPr/>
          <p:nvPr/>
        </p:nvSpPr>
        <p:spPr>
          <a:xfrm>
            <a:off x="5866150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B85F5D58-B1FF-4282-86A6-B6EBFF3FA172}"/>
              </a:ext>
            </a:extLst>
          </p:cNvPr>
          <p:cNvSpPr/>
          <p:nvPr/>
        </p:nvSpPr>
        <p:spPr>
          <a:xfrm>
            <a:off x="653996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BF357EA-6B49-4AB0-894E-907D95AB8FF6}"/>
              </a:ext>
            </a:extLst>
          </p:cNvPr>
          <p:cNvSpPr/>
          <p:nvPr/>
        </p:nvSpPr>
        <p:spPr>
          <a:xfrm>
            <a:off x="721377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32F9F209-B195-4080-9F9D-F43275D84B0A}"/>
              </a:ext>
            </a:extLst>
          </p:cNvPr>
          <p:cNvSpPr/>
          <p:nvPr/>
        </p:nvSpPr>
        <p:spPr>
          <a:xfrm>
            <a:off x="788759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28685779-9061-4F6A-87A2-85187CDEACF2}"/>
              </a:ext>
            </a:extLst>
          </p:cNvPr>
          <p:cNvSpPr/>
          <p:nvPr/>
        </p:nvSpPr>
        <p:spPr>
          <a:xfrm>
            <a:off x="856140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6CD521A1-C759-4EEC-8053-BD9F4C9327D1}"/>
              </a:ext>
            </a:extLst>
          </p:cNvPr>
          <p:cNvSpPr/>
          <p:nvPr/>
        </p:nvSpPr>
        <p:spPr>
          <a:xfrm>
            <a:off x="923522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4FFB5B8-A1E1-4988-B527-D07F11E8AE2F}"/>
              </a:ext>
            </a:extLst>
          </p:cNvPr>
          <p:cNvSpPr/>
          <p:nvPr/>
        </p:nvSpPr>
        <p:spPr>
          <a:xfrm>
            <a:off x="9909039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BA60472-A29A-4086-866E-4E1CD5B6B3C0}"/>
              </a:ext>
            </a:extLst>
          </p:cNvPr>
          <p:cNvSpPr/>
          <p:nvPr/>
        </p:nvSpPr>
        <p:spPr>
          <a:xfrm>
            <a:off x="10582853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AA05C99-703E-47EB-B85A-BE0D9F9B9191}"/>
              </a:ext>
            </a:extLst>
          </p:cNvPr>
          <p:cNvSpPr/>
          <p:nvPr/>
        </p:nvSpPr>
        <p:spPr>
          <a:xfrm>
            <a:off x="11256664" y="4424106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100,000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0C05DA1A-B95E-4E31-80B5-ED51D2087541}"/>
              </a:ext>
            </a:extLst>
          </p:cNvPr>
          <p:cNvSpPr/>
          <p:nvPr/>
        </p:nvSpPr>
        <p:spPr>
          <a:xfrm>
            <a:off x="873878" y="4575083"/>
            <a:ext cx="2270416" cy="149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Subcontracted Labor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100EA5D5-28A2-451F-A7A8-849BBDDA5418}"/>
              </a:ext>
            </a:extLst>
          </p:cNvPr>
          <p:cNvSpPr/>
          <p:nvPr/>
        </p:nvSpPr>
        <p:spPr>
          <a:xfrm>
            <a:off x="317089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956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AF6CAA8B-6B72-4162-A2D6-EA4C5E22A4F3}"/>
              </a:ext>
            </a:extLst>
          </p:cNvPr>
          <p:cNvSpPr/>
          <p:nvPr/>
        </p:nvSpPr>
        <p:spPr>
          <a:xfrm>
            <a:off x="3844705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808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C9C3325-4F14-4629-9D06-605C1559EBBA}"/>
              </a:ext>
            </a:extLst>
          </p:cNvPr>
          <p:cNvSpPr/>
          <p:nvPr/>
        </p:nvSpPr>
        <p:spPr>
          <a:xfrm>
            <a:off x="451852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907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C90F687C-5BEA-416C-96A4-6FF80E3673E4}"/>
              </a:ext>
            </a:extLst>
          </p:cNvPr>
          <p:cNvSpPr/>
          <p:nvPr/>
        </p:nvSpPr>
        <p:spPr>
          <a:xfrm>
            <a:off x="5192335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334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2093441A-1D06-4174-BDF8-A288CA821630}"/>
              </a:ext>
            </a:extLst>
          </p:cNvPr>
          <p:cNvSpPr/>
          <p:nvPr/>
        </p:nvSpPr>
        <p:spPr>
          <a:xfrm>
            <a:off x="5866150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80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BF0C51CE-55B6-4762-A638-D6634C858F3F}"/>
              </a:ext>
            </a:extLst>
          </p:cNvPr>
          <p:cNvSpPr/>
          <p:nvPr/>
        </p:nvSpPr>
        <p:spPr>
          <a:xfrm>
            <a:off x="653996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142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CAEA58EC-583B-49FE-A6E6-D4FEB9BE7E61}"/>
              </a:ext>
            </a:extLst>
          </p:cNvPr>
          <p:cNvSpPr/>
          <p:nvPr/>
        </p:nvSpPr>
        <p:spPr>
          <a:xfrm>
            <a:off x="721377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33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D403C24F-D431-4CCE-9466-22B5548CC43A}"/>
              </a:ext>
            </a:extLst>
          </p:cNvPr>
          <p:cNvSpPr/>
          <p:nvPr/>
        </p:nvSpPr>
        <p:spPr>
          <a:xfrm>
            <a:off x="788759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100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8EB8C38D-FAC1-4D90-A31F-D86E5063ACDC}"/>
              </a:ext>
            </a:extLst>
          </p:cNvPr>
          <p:cNvSpPr/>
          <p:nvPr/>
        </p:nvSpPr>
        <p:spPr>
          <a:xfrm>
            <a:off x="856140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85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8139CA2F-2D70-4482-BCFE-F8DA85FEDFAC}"/>
              </a:ext>
            </a:extLst>
          </p:cNvPr>
          <p:cNvSpPr/>
          <p:nvPr/>
        </p:nvSpPr>
        <p:spPr>
          <a:xfrm>
            <a:off x="923522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169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2ECC0338-14EC-446C-BADD-038EB269AB83}"/>
              </a:ext>
            </a:extLst>
          </p:cNvPr>
          <p:cNvSpPr/>
          <p:nvPr/>
        </p:nvSpPr>
        <p:spPr>
          <a:xfrm>
            <a:off x="9909039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153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84E5C702-A2E7-4344-9EBA-4ADB5DACA81B}"/>
              </a:ext>
            </a:extLst>
          </p:cNvPr>
          <p:cNvSpPr/>
          <p:nvPr/>
        </p:nvSpPr>
        <p:spPr>
          <a:xfrm>
            <a:off x="10582853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accent4"/>
                </a:solidFill>
              </a:rPr>
              <a:t>121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64EFA85-9E67-43CE-9B0F-39B5E4E848BC}"/>
              </a:ext>
            </a:extLst>
          </p:cNvPr>
          <p:cNvSpPr/>
          <p:nvPr/>
        </p:nvSpPr>
        <p:spPr>
          <a:xfrm>
            <a:off x="11256664" y="4575083"/>
            <a:ext cx="647219" cy="14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3,887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B89706DF-8AC4-48DB-B0BF-F9356B4BFF6A}"/>
              </a:ext>
            </a:extLst>
          </p:cNvPr>
          <p:cNvSpPr/>
          <p:nvPr/>
        </p:nvSpPr>
        <p:spPr>
          <a:xfrm>
            <a:off x="873878" y="4736138"/>
            <a:ext cx="2270416" cy="139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Vehicle Expenses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319FC5DF-6CA6-49A8-91A8-836029A5B5D8}"/>
              </a:ext>
            </a:extLst>
          </p:cNvPr>
          <p:cNvSpPr/>
          <p:nvPr/>
        </p:nvSpPr>
        <p:spPr>
          <a:xfrm>
            <a:off x="317089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476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65CE91D-A885-4437-B8C7-8B0FECE09D0B}"/>
              </a:ext>
            </a:extLst>
          </p:cNvPr>
          <p:cNvSpPr/>
          <p:nvPr/>
        </p:nvSpPr>
        <p:spPr>
          <a:xfrm>
            <a:off x="3844705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459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9696E2C-D6D7-4E9D-80A6-0182C1279FF7}"/>
              </a:ext>
            </a:extLst>
          </p:cNvPr>
          <p:cNvSpPr/>
          <p:nvPr/>
        </p:nvSpPr>
        <p:spPr>
          <a:xfrm>
            <a:off x="451852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489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859ABAEF-F93C-4A9C-9830-8C92C30D7FD6}"/>
              </a:ext>
            </a:extLst>
          </p:cNvPr>
          <p:cNvSpPr/>
          <p:nvPr/>
        </p:nvSpPr>
        <p:spPr>
          <a:xfrm>
            <a:off x="5192335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444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1260B3F9-0079-42E7-B85D-30035490C55F}"/>
              </a:ext>
            </a:extLst>
          </p:cNvPr>
          <p:cNvSpPr/>
          <p:nvPr/>
        </p:nvSpPr>
        <p:spPr>
          <a:xfrm>
            <a:off x="5866150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501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50DE371D-CF78-4CB9-AFA5-3E6E9400CC25}"/>
              </a:ext>
            </a:extLst>
          </p:cNvPr>
          <p:cNvSpPr/>
          <p:nvPr/>
        </p:nvSpPr>
        <p:spPr>
          <a:xfrm>
            <a:off x="653996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CE13EFD-E53F-4689-8EF5-FB13DB437A57}"/>
              </a:ext>
            </a:extLst>
          </p:cNvPr>
          <p:cNvSpPr/>
          <p:nvPr/>
        </p:nvSpPr>
        <p:spPr>
          <a:xfrm>
            <a:off x="721377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499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9306951B-3F1D-4699-96F5-3F6B876C994E}"/>
              </a:ext>
            </a:extLst>
          </p:cNvPr>
          <p:cNvSpPr/>
          <p:nvPr/>
        </p:nvSpPr>
        <p:spPr>
          <a:xfrm>
            <a:off x="788759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463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55E2E0D-779A-4F1B-94A1-CEB41A00F848}"/>
              </a:ext>
            </a:extLst>
          </p:cNvPr>
          <p:cNvSpPr/>
          <p:nvPr/>
        </p:nvSpPr>
        <p:spPr>
          <a:xfrm>
            <a:off x="856140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2611AE1F-2251-4457-8E6E-2080DE0E3846}"/>
              </a:ext>
            </a:extLst>
          </p:cNvPr>
          <p:cNvSpPr/>
          <p:nvPr/>
        </p:nvSpPr>
        <p:spPr>
          <a:xfrm>
            <a:off x="923522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449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C614D755-86B2-440D-8C5B-5F41AA69AD18}"/>
              </a:ext>
            </a:extLst>
          </p:cNvPr>
          <p:cNvSpPr/>
          <p:nvPr/>
        </p:nvSpPr>
        <p:spPr>
          <a:xfrm>
            <a:off x="9909039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497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DD88D740-A3D7-4A5E-9875-E4D74197651B}"/>
              </a:ext>
            </a:extLst>
          </p:cNvPr>
          <p:cNvSpPr/>
          <p:nvPr/>
        </p:nvSpPr>
        <p:spPr>
          <a:xfrm>
            <a:off x="10582853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062E12A-790B-43A3-86CD-C2DE7790A5E7}"/>
              </a:ext>
            </a:extLst>
          </p:cNvPr>
          <p:cNvSpPr/>
          <p:nvPr/>
        </p:nvSpPr>
        <p:spPr>
          <a:xfrm>
            <a:off x="11256664" y="4736138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5,746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8DB75FB5-369C-47B2-B802-47EC817922BE}"/>
              </a:ext>
            </a:extLst>
          </p:cNvPr>
          <p:cNvSpPr/>
          <p:nvPr/>
        </p:nvSpPr>
        <p:spPr>
          <a:xfrm>
            <a:off x="116531" y="4887115"/>
            <a:ext cx="3027763" cy="139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Expenses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BB42464C-FBAE-45FA-9CFC-9F65E7061BD3}"/>
              </a:ext>
            </a:extLst>
          </p:cNvPr>
          <p:cNvSpPr/>
          <p:nvPr/>
        </p:nvSpPr>
        <p:spPr>
          <a:xfrm>
            <a:off x="317089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12,156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A95FA60-0FB4-496C-83E5-1311B574A22D}"/>
              </a:ext>
            </a:extLst>
          </p:cNvPr>
          <p:cNvSpPr/>
          <p:nvPr/>
        </p:nvSpPr>
        <p:spPr>
          <a:xfrm>
            <a:off x="3844705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11,048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2F7D831E-B0C3-4EF0-816A-E261FF2605A5}"/>
              </a:ext>
            </a:extLst>
          </p:cNvPr>
          <p:cNvSpPr/>
          <p:nvPr/>
        </p:nvSpPr>
        <p:spPr>
          <a:xfrm>
            <a:off x="451852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21,004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FE02ECB2-7F33-4CF9-9F9E-A864C83587C3}"/>
              </a:ext>
            </a:extLst>
          </p:cNvPr>
          <p:cNvSpPr/>
          <p:nvPr/>
        </p:nvSpPr>
        <p:spPr>
          <a:xfrm>
            <a:off x="5192335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10,645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A3D14CEF-509C-4B5D-923E-0FB6C7533D6D}"/>
              </a:ext>
            </a:extLst>
          </p:cNvPr>
          <p:cNvSpPr/>
          <p:nvPr/>
        </p:nvSpPr>
        <p:spPr>
          <a:xfrm>
            <a:off x="5866150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10,660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3EB99AE0-5BBC-4E1F-99DC-9871320E5FEF}"/>
              </a:ext>
            </a:extLst>
          </p:cNvPr>
          <p:cNvSpPr/>
          <p:nvPr/>
        </p:nvSpPr>
        <p:spPr>
          <a:xfrm>
            <a:off x="653996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11,348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8E93627D-2EDF-4264-9FBB-5A9C4E5E9925}"/>
              </a:ext>
            </a:extLst>
          </p:cNvPr>
          <p:cNvSpPr/>
          <p:nvPr/>
        </p:nvSpPr>
        <p:spPr>
          <a:xfrm>
            <a:off x="721377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11,281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1DFE8EB2-22B3-4920-8058-8BBC28886DC8}"/>
              </a:ext>
            </a:extLst>
          </p:cNvPr>
          <p:cNvSpPr/>
          <p:nvPr/>
        </p:nvSpPr>
        <p:spPr>
          <a:xfrm>
            <a:off x="788759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11,359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CF18D6BB-4C15-4EAE-8EE3-D4F3027B3CB1}"/>
              </a:ext>
            </a:extLst>
          </p:cNvPr>
          <p:cNvSpPr/>
          <p:nvPr/>
        </p:nvSpPr>
        <p:spPr>
          <a:xfrm>
            <a:off x="856140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10,600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77777E8-3BDC-4C79-8711-02DB3C76F250}"/>
              </a:ext>
            </a:extLst>
          </p:cNvPr>
          <p:cNvSpPr/>
          <p:nvPr/>
        </p:nvSpPr>
        <p:spPr>
          <a:xfrm>
            <a:off x="923522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10,986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F4160005-B1D1-42F7-9D9A-346508A45511}"/>
              </a:ext>
            </a:extLst>
          </p:cNvPr>
          <p:cNvSpPr/>
          <p:nvPr/>
        </p:nvSpPr>
        <p:spPr>
          <a:xfrm>
            <a:off x="9909039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10,848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F6AA10E-00CF-42B0-93DD-7C5CF3656DA2}"/>
              </a:ext>
            </a:extLst>
          </p:cNvPr>
          <p:cNvSpPr/>
          <p:nvPr/>
        </p:nvSpPr>
        <p:spPr>
          <a:xfrm>
            <a:off x="10582853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11,021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8A7A7A46-CA76-4192-84BB-9B3DDFF60DF7}"/>
              </a:ext>
            </a:extLst>
          </p:cNvPr>
          <p:cNvSpPr/>
          <p:nvPr/>
        </p:nvSpPr>
        <p:spPr>
          <a:xfrm>
            <a:off x="11256664" y="4887115"/>
            <a:ext cx="647219" cy="13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142,957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11639EE4-A6A6-4797-A0F7-CF8634333B8E}"/>
              </a:ext>
            </a:extLst>
          </p:cNvPr>
          <p:cNvSpPr/>
          <p:nvPr/>
        </p:nvSpPr>
        <p:spPr>
          <a:xfrm>
            <a:off x="116531" y="5038093"/>
            <a:ext cx="3027763" cy="139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Net Income</a:t>
            </a: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4596E82C-008E-4D2D-A049-DD3847B8E5E3}"/>
              </a:ext>
            </a:extLst>
          </p:cNvPr>
          <p:cNvSpPr/>
          <p:nvPr/>
        </p:nvSpPr>
        <p:spPr>
          <a:xfrm>
            <a:off x="3170890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17,475</a:t>
            </a: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AC4B718B-A517-4813-84E7-C494FF902EB1}"/>
              </a:ext>
            </a:extLst>
          </p:cNvPr>
          <p:cNvSpPr/>
          <p:nvPr/>
        </p:nvSpPr>
        <p:spPr>
          <a:xfrm>
            <a:off x="3844705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23,672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F0C02E21-BE5B-4087-8998-55D4690EA007}"/>
              </a:ext>
            </a:extLst>
          </p:cNvPr>
          <p:cNvSpPr/>
          <p:nvPr/>
        </p:nvSpPr>
        <p:spPr>
          <a:xfrm>
            <a:off x="4518520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10,925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E7BCE9C4-7E9A-4B77-9FFC-0DCD3EFF5B24}"/>
              </a:ext>
            </a:extLst>
          </p:cNvPr>
          <p:cNvSpPr/>
          <p:nvPr/>
        </p:nvSpPr>
        <p:spPr>
          <a:xfrm>
            <a:off x="5192335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28,578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2C9F4206-F958-4A4C-80F3-FB83D8BC321B}"/>
              </a:ext>
            </a:extLst>
          </p:cNvPr>
          <p:cNvSpPr/>
          <p:nvPr/>
        </p:nvSpPr>
        <p:spPr>
          <a:xfrm>
            <a:off x="5866150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36,827</a:t>
            </a: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C21FB59C-A9BC-4E8E-895B-6B3D167F1D37}"/>
              </a:ext>
            </a:extLst>
          </p:cNvPr>
          <p:cNvSpPr/>
          <p:nvPr/>
        </p:nvSpPr>
        <p:spPr>
          <a:xfrm>
            <a:off x="6539964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25,744</a:t>
            </a: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AB7DAB7-4E9F-4CB5-9679-941D773D86A9}"/>
              </a:ext>
            </a:extLst>
          </p:cNvPr>
          <p:cNvSpPr/>
          <p:nvPr/>
        </p:nvSpPr>
        <p:spPr>
          <a:xfrm>
            <a:off x="7213779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38,158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96C44FD9-CBF8-4BDF-8E7C-63FA45172972}"/>
              </a:ext>
            </a:extLst>
          </p:cNvPr>
          <p:cNvSpPr/>
          <p:nvPr/>
        </p:nvSpPr>
        <p:spPr>
          <a:xfrm>
            <a:off x="7887594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66,774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30EC1587-B72E-4DAD-9263-80B2751DF5EA}"/>
              </a:ext>
            </a:extLst>
          </p:cNvPr>
          <p:cNvSpPr/>
          <p:nvPr/>
        </p:nvSpPr>
        <p:spPr>
          <a:xfrm>
            <a:off x="8561409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47,246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C2750307-B9CD-4F0F-B1C1-E50F1E5E5506}"/>
              </a:ext>
            </a:extLst>
          </p:cNvPr>
          <p:cNvSpPr/>
          <p:nvPr/>
        </p:nvSpPr>
        <p:spPr>
          <a:xfrm>
            <a:off x="9235224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51,053</a:t>
            </a: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AECCEBEB-4641-4E6A-9FA1-C0E76A3BE351}"/>
              </a:ext>
            </a:extLst>
          </p:cNvPr>
          <p:cNvSpPr/>
          <p:nvPr/>
        </p:nvSpPr>
        <p:spPr>
          <a:xfrm>
            <a:off x="9909039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72,524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7244D34F-9261-4A41-B4D0-2F0D8F2C762E}"/>
              </a:ext>
            </a:extLst>
          </p:cNvPr>
          <p:cNvSpPr/>
          <p:nvPr/>
        </p:nvSpPr>
        <p:spPr>
          <a:xfrm>
            <a:off x="10582853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66,812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4471A09D-3C9F-484F-9FD6-A7B051687A00}"/>
              </a:ext>
            </a:extLst>
          </p:cNvPr>
          <p:cNvSpPr/>
          <p:nvPr/>
        </p:nvSpPr>
        <p:spPr>
          <a:xfrm>
            <a:off x="11256664" y="5038093"/>
            <a:ext cx="647219" cy="13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485,787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B2F8CDC-CD08-44C5-8A19-BDC35D9A5294}"/>
              </a:ext>
            </a:extLst>
          </p:cNvPr>
          <p:cNvSpPr/>
          <p:nvPr/>
        </p:nvSpPr>
        <p:spPr>
          <a:xfrm>
            <a:off x="116531" y="5191789"/>
            <a:ext cx="730755" cy="732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IN" sz="800" b="1" dirty="0"/>
              <a:t>Add Back Schedule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047EE155-9507-46E9-B50B-A9E4E0ADEE6A}"/>
              </a:ext>
            </a:extLst>
          </p:cNvPr>
          <p:cNvSpPr/>
          <p:nvPr/>
        </p:nvSpPr>
        <p:spPr>
          <a:xfrm>
            <a:off x="873882" y="5191789"/>
            <a:ext cx="2270412" cy="113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Interest Paid</a:t>
            </a: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1AB2CDA0-1966-4AE8-B8BA-E03634E1DCCD}"/>
              </a:ext>
            </a:extLst>
          </p:cNvPr>
          <p:cNvSpPr/>
          <p:nvPr/>
        </p:nvSpPr>
        <p:spPr>
          <a:xfrm>
            <a:off x="3170890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94ED8616-D65C-4876-91D3-FDA164F65418}"/>
              </a:ext>
            </a:extLst>
          </p:cNvPr>
          <p:cNvSpPr/>
          <p:nvPr/>
        </p:nvSpPr>
        <p:spPr>
          <a:xfrm>
            <a:off x="3844705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5785FE3B-3A61-4D65-A55E-24D4A6112610}"/>
              </a:ext>
            </a:extLst>
          </p:cNvPr>
          <p:cNvSpPr/>
          <p:nvPr/>
        </p:nvSpPr>
        <p:spPr>
          <a:xfrm>
            <a:off x="4518520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0BBA6374-A41B-40D2-B869-6C9F8D69713A}"/>
              </a:ext>
            </a:extLst>
          </p:cNvPr>
          <p:cNvSpPr/>
          <p:nvPr/>
        </p:nvSpPr>
        <p:spPr>
          <a:xfrm>
            <a:off x="5192335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0DBE155-A909-4278-A871-046268B080DF}"/>
              </a:ext>
            </a:extLst>
          </p:cNvPr>
          <p:cNvSpPr/>
          <p:nvPr/>
        </p:nvSpPr>
        <p:spPr>
          <a:xfrm>
            <a:off x="5866150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BE575282-4A24-4D9E-8021-2B47B476C8FF}"/>
              </a:ext>
            </a:extLst>
          </p:cNvPr>
          <p:cNvSpPr/>
          <p:nvPr/>
        </p:nvSpPr>
        <p:spPr>
          <a:xfrm>
            <a:off x="6539964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EFE35B9A-69DC-468A-A03F-A32A0BB26195}"/>
              </a:ext>
            </a:extLst>
          </p:cNvPr>
          <p:cNvSpPr/>
          <p:nvPr/>
        </p:nvSpPr>
        <p:spPr>
          <a:xfrm>
            <a:off x="7213779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E5A1BA59-75AE-4AA5-9A36-427322C51EE4}"/>
              </a:ext>
            </a:extLst>
          </p:cNvPr>
          <p:cNvSpPr/>
          <p:nvPr/>
        </p:nvSpPr>
        <p:spPr>
          <a:xfrm>
            <a:off x="7887594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572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C6CA7938-0A9B-4882-9235-B151BC349FCD}"/>
              </a:ext>
            </a:extLst>
          </p:cNvPr>
          <p:cNvSpPr/>
          <p:nvPr/>
        </p:nvSpPr>
        <p:spPr>
          <a:xfrm>
            <a:off x="8561409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D6CBD9BB-98C5-4C46-9127-A79B7F77C9A3}"/>
              </a:ext>
            </a:extLst>
          </p:cNvPr>
          <p:cNvSpPr/>
          <p:nvPr/>
        </p:nvSpPr>
        <p:spPr>
          <a:xfrm>
            <a:off x="9235224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996E07A0-3891-4439-8C0B-03ED2EE5A805}"/>
              </a:ext>
            </a:extLst>
          </p:cNvPr>
          <p:cNvSpPr/>
          <p:nvPr/>
        </p:nvSpPr>
        <p:spPr>
          <a:xfrm>
            <a:off x="9909039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096A4AFB-1D42-4280-AAC1-546CBE0732AE}"/>
              </a:ext>
            </a:extLst>
          </p:cNvPr>
          <p:cNvSpPr/>
          <p:nvPr/>
        </p:nvSpPr>
        <p:spPr>
          <a:xfrm>
            <a:off x="10582853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8998DF05-7AD8-4ACA-A6CE-716DC4ECA7BA}"/>
              </a:ext>
            </a:extLst>
          </p:cNvPr>
          <p:cNvSpPr/>
          <p:nvPr/>
        </p:nvSpPr>
        <p:spPr>
          <a:xfrm>
            <a:off x="11256664" y="5191789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1,707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C9B31F0E-86A1-4BCF-B837-C833C28C3ED1}"/>
              </a:ext>
            </a:extLst>
          </p:cNvPr>
          <p:cNvSpPr/>
          <p:nvPr/>
        </p:nvSpPr>
        <p:spPr>
          <a:xfrm>
            <a:off x="873882" y="5314083"/>
            <a:ext cx="2270412" cy="113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Legal &amp; Professional Fees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8A643644-7760-4AD8-A6F2-DEF8AA7BCFCB}"/>
              </a:ext>
            </a:extLst>
          </p:cNvPr>
          <p:cNvSpPr/>
          <p:nvPr/>
        </p:nvSpPr>
        <p:spPr>
          <a:xfrm>
            <a:off x="3170890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56492552-AF95-4FA4-BBC6-2ADF8762C28F}"/>
              </a:ext>
            </a:extLst>
          </p:cNvPr>
          <p:cNvSpPr/>
          <p:nvPr/>
        </p:nvSpPr>
        <p:spPr>
          <a:xfrm>
            <a:off x="3844705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F11F5FBE-0A45-453F-B56C-67F5ACB7EA71}"/>
              </a:ext>
            </a:extLst>
          </p:cNvPr>
          <p:cNvSpPr/>
          <p:nvPr/>
        </p:nvSpPr>
        <p:spPr>
          <a:xfrm>
            <a:off x="4518520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10,000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E14D42D0-F1C1-4FE5-B9D2-DDD3F87D3C36}"/>
              </a:ext>
            </a:extLst>
          </p:cNvPr>
          <p:cNvSpPr/>
          <p:nvPr/>
        </p:nvSpPr>
        <p:spPr>
          <a:xfrm>
            <a:off x="5192335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748A45B-0CFB-4F6D-A9B4-63D4B632FDAD}"/>
              </a:ext>
            </a:extLst>
          </p:cNvPr>
          <p:cNvSpPr/>
          <p:nvPr/>
        </p:nvSpPr>
        <p:spPr>
          <a:xfrm>
            <a:off x="5866150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1C33A76D-810A-4836-A9DC-52658852970C}"/>
              </a:ext>
            </a:extLst>
          </p:cNvPr>
          <p:cNvSpPr/>
          <p:nvPr/>
        </p:nvSpPr>
        <p:spPr>
          <a:xfrm>
            <a:off x="6539964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36DCA8B6-212C-42F7-A9C5-4CDFF341C0CE}"/>
              </a:ext>
            </a:extLst>
          </p:cNvPr>
          <p:cNvSpPr/>
          <p:nvPr/>
        </p:nvSpPr>
        <p:spPr>
          <a:xfrm>
            <a:off x="7213779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E787F473-F52E-4B04-8D58-7BF6116E96F7}"/>
              </a:ext>
            </a:extLst>
          </p:cNvPr>
          <p:cNvSpPr/>
          <p:nvPr/>
        </p:nvSpPr>
        <p:spPr>
          <a:xfrm>
            <a:off x="7887594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2C720FF8-C55B-402D-848A-5F6D8DFE362F}"/>
              </a:ext>
            </a:extLst>
          </p:cNvPr>
          <p:cNvSpPr/>
          <p:nvPr/>
        </p:nvSpPr>
        <p:spPr>
          <a:xfrm>
            <a:off x="8561409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F380D6D4-B7D7-46A8-9826-FDFF0CA94742}"/>
              </a:ext>
            </a:extLst>
          </p:cNvPr>
          <p:cNvSpPr/>
          <p:nvPr/>
        </p:nvSpPr>
        <p:spPr>
          <a:xfrm>
            <a:off x="9235224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7C453FF-C253-4FBC-BA5A-73B2D1C6E245}"/>
              </a:ext>
            </a:extLst>
          </p:cNvPr>
          <p:cNvSpPr/>
          <p:nvPr/>
        </p:nvSpPr>
        <p:spPr>
          <a:xfrm>
            <a:off x="9909039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1A80FE52-01C7-4D24-AB48-184214447115}"/>
              </a:ext>
            </a:extLst>
          </p:cNvPr>
          <p:cNvSpPr/>
          <p:nvPr/>
        </p:nvSpPr>
        <p:spPr>
          <a:xfrm>
            <a:off x="10582853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A9A92714-1C29-457B-8200-1BF97F5CAC0B}"/>
              </a:ext>
            </a:extLst>
          </p:cNvPr>
          <p:cNvSpPr/>
          <p:nvPr/>
        </p:nvSpPr>
        <p:spPr>
          <a:xfrm>
            <a:off x="11256664" y="5314083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10,000</a:t>
            </a: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49E12E48-7716-473A-B713-5241F059B0A9}"/>
              </a:ext>
            </a:extLst>
          </p:cNvPr>
          <p:cNvSpPr/>
          <p:nvPr/>
        </p:nvSpPr>
        <p:spPr>
          <a:xfrm>
            <a:off x="873882" y="5436378"/>
            <a:ext cx="2270412" cy="113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Meals &amp; Entertainment</a:t>
            </a: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FA87EAF2-399D-42C2-A026-87B6153DFAB6}"/>
              </a:ext>
            </a:extLst>
          </p:cNvPr>
          <p:cNvSpPr/>
          <p:nvPr/>
        </p:nvSpPr>
        <p:spPr>
          <a:xfrm>
            <a:off x="3170890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19B4504B-B920-4702-8E11-F70BA4E727A0}"/>
              </a:ext>
            </a:extLst>
          </p:cNvPr>
          <p:cNvSpPr/>
          <p:nvPr/>
        </p:nvSpPr>
        <p:spPr>
          <a:xfrm>
            <a:off x="3844705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0655A736-4250-4E0A-AEA0-46AF122684B2}"/>
              </a:ext>
            </a:extLst>
          </p:cNvPr>
          <p:cNvSpPr/>
          <p:nvPr/>
        </p:nvSpPr>
        <p:spPr>
          <a:xfrm>
            <a:off x="4518520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54F4CDE0-6A43-4084-85E7-2627B306557D}"/>
              </a:ext>
            </a:extLst>
          </p:cNvPr>
          <p:cNvSpPr/>
          <p:nvPr/>
        </p:nvSpPr>
        <p:spPr>
          <a:xfrm>
            <a:off x="5192335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0083A8B6-5DDD-4AEC-93EC-D635D370BB22}"/>
              </a:ext>
            </a:extLst>
          </p:cNvPr>
          <p:cNvSpPr/>
          <p:nvPr/>
        </p:nvSpPr>
        <p:spPr>
          <a:xfrm>
            <a:off x="5866150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E4BF3DEA-35A8-42F3-B217-E0FE6EB96FC0}"/>
              </a:ext>
            </a:extLst>
          </p:cNvPr>
          <p:cNvSpPr/>
          <p:nvPr/>
        </p:nvSpPr>
        <p:spPr>
          <a:xfrm>
            <a:off x="6539964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E9A73000-4269-4BD5-8972-31F257AF07DE}"/>
              </a:ext>
            </a:extLst>
          </p:cNvPr>
          <p:cNvSpPr/>
          <p:nvPr/>
        </p:nvSpPr>
        <p:spPr>
          <a:xfrm>
            <a:off x="7213779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9F7F5E75-8D88-4462-87BA-4D55DB63EC7F}"/>
              </a:ext>
            </a:extLst>
          </p:cNvPr>
          <p:cNvSpPr/>
          <p:nvPr/>
        </p:nvSpPr>
        <p:spPr>
          <a:xfrm>
            <a:off x="7887594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231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FFD4191-E130-4448-8C14-900F71AC4F8D}"/>
              </a:ext>
            </a:extLst>
          </p:cNvPr>
          <p:cNvSpPr/>
          <p:nvPr/>
        </p:nvSpPr>
        <p:spPr>
          <a:xfrm>
            <a:off x="8561409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1FE3714E-C307-41DD-964E-1A7AB0FC859C}"/>
              </a:ext>
            </a:extLst>
          </p:cNvPr>
          <p:cNvSpPr/>
          <p:nvPr/>
        </p:nvSpPr>
        <p:spPr>
          <a:xfrm>
            <a:off x="9235224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B2F01BE1-E631-4191-A2B8-5ADA32A87A0C}"/>
              </a:ext>
            </a:extLst>
          </p:cNvPr>
          <p:cNvSpPr/>
          <p:nvPr/>
        </p:nvSpPr>
        <p:spPr>
          <a:xfrm>
            <a:off x="9909039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B46EA2A7-C8EB-4F65-B6C4-D90F0F6B90A6}"/>
              </a:ext>
            </a:extLst>
          </p:cNvPr>
          <p:cNvSpPr/>
          <p:nvPr/>
        </p:nvSpPr>
        <p:spPr>
          <a:xfrm>
            <a:off x="10582853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229DB0C7-93B2-4659-86F5-AA047BE9D571}"/>
              </a:ext>
            </a:extLst>
          </p:cNvPr>
          <p:cNvSpPr/>
          <p:nvPr/>
        </p:nvSpPr>
        <p:spPr>
          <a:xfrm>
            <a:off x="11256664" y="5436378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1,568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D8FE78D3-C0A6-4724-A852-269396F66C12}"/>
              </a:ext>
            </a:extLst>
          </p:cNvPr>
          <p:cNvSpPr/>
          <p:nvPr/>
        </p:nvSpPr>
        <p:spPr>
          <a:xfrm>
            <a:off x="873882" y="5558672"/>
            <a:ext cx="2270412" cy="113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Office Expenses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48CCC2FA-1689-4BC8-85C3-2E276CEEA1FB}"/>
              </a:ext>
            </a:extLst>
          </p:cNvPr>
          <p:cNvSpPr/>
          <p:nvPr/>
        </p:nvSpPr>
        <p:spPr>
          <a:xfrm>
            <a:off x="3170890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207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4C8E7297-020B-4EF6-A6B6-02A219375726}"/>
              </a:ext>
            </a:extLst>
          </p:cNvPr>
          <p:cNvSpPr/>
          <p:nvPr/>
        </p:nvSpPr>
        <p:spPr>
          <a:xfrm>
            <a:off x="3844705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191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7428B8EB-4514-48A5-8559-EAAC1BE99CB0}"/>
              </a:ext>
            </a:extLst>
          </p:cNvPr>
          <p:cNvSpPr/>
          <p:nvPr/>
        </p:nvSpPr>
        <p:spPr>
          <a:xfrm>
            <a:off x="4518520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C1282305-D26B-463D-8D41-DDA0B2AEA98F}"/>
              </a:ext>
            </a:extLst>
          </p:cNvPr>
          <p:cNvSpPr/>
          <p:nvPr/>
        </p:nvSpPr>
        <p:spPr>
          <a:xfrm>
            <a:off x="5192335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EDC52E31-EA96-4A0E-84AF-08E99054FD1C}"/>
              </a:ext>
            </a:extLst>
          </p:cNvPr>
          <p:cNvSpPr/>
          <p:nvPr/>
        </p:nvSpPr>
        <p:spPr>
          <a:xfrm>
            <a:off x="5866150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07C33D6-BE55-432B-B519-A18295C9B4C6}"/>
              </a:ext>
            </a:extLst>
          </p:cNvPr>
          <p:cNvSpPr/>
          <p:nvPr/>
        </p:nvSpPr>
        <p:spPr>
          <a:xfrm>
            <a:off x="6539964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566A957B-14A3-4230-AB3E-AADB98B468AE}"/>
              </a:ext>
            </a:extLst>
          </p:cNvPr>
          <p:cNvSpPr/>
          <p:nvPr/>
        </p:nvSpPr>
        <p:spPr>
          <a:xfrm>
            <a:off x="7213779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29391E93-3DA8-4BC8-99B2-DC21AC2BD255}"/>
              </a:ext>
            </a:extLst>
          </p:cNvPr>
          <p:cNvSpPr/>
          <p:nvPr/>
        </p:nvSpPr>
        <p:spPr>
          <a:xfrm>
            <a:off x="7887594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ACB63E1D-A709-4238-970C-C107236F8D94}"/>
              </a:ext>
            </a:extLst>
          </p:cNvPr>
          <p:cNvSpPr/>
          <p:nvPr/>
        </p:nvSpPr>
        <p:spPr>
          <a:xfrm>
            <a:off x="8561409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AD64A926-8A9E-49DA-9D4C-89CD6C0EE6D6}"/>
              </a:ext>
            </a:extLst>
          </p:cNvPr>
          <p:cNvSpPr/>
          <p:nvPr/>
        </p:nvSpPr>
        <p:spPr>
          <a:xfrm>
            <a:off x="9235224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86D6D59F-BB82-4E71-8B45-0045BE682C56}"/>
              </a:ext>
            </a:extLst>
          </p:cNvPr>
          <p:cNvSpPr/>
          <p:nvPr/>
        </p:nvSpPr>
        <p:spPr>
          <a:xfrm>
            <a:off x="9909039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BA2B882F-E683-4524-9B57-2C94E3F83FDE}"/>
              </a:ext>
            </a:extLst>
          </p:cNvPr>
          <p:cNvSpPr/>
          <p:nvPr/>
        </p:nvSpPr>
        <p:spPr>
          <a:xfrm>
            <a:off x="10582853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E5B29B4B-E453-4BA9-BFE4-0095625048DB}"/>
              </a:ext>
            </a:extLst>
          </p:cNvPr>
          <p:cNvSpPr/>
          <p:nvPr/>
        </p:nvSpPr>
        <p:spPr>
          <a:xfrm>
            <a:off x="11256664" y="5558672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1,488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A628B910-0654-4F41-A147-7122EFC02F8E}"/>
              </a:ext>
            </a:extLst>
          </p:cNvPr>
          <p:cNvSpPr/>
          <p:nvPr/>
        </p:nvSpPr>
        <p:spPr>
          <a:xfrm>
            <a:off x="873882" y="5680966"/>
            <a:ext cx="2270412" cy="113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Owner Payroll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6DF0EB0F-BC86-4445-AF81-CD059E9FDF8B}"/>
              </a:ext>
            </a:extLst>
          </p:cNvPr>
          <p:cNvSpPr/>
          <p:nvPr/>
        </p:nvSpPr>
        <p:spPr>
          <a:xfrm>
            <a:off x="3170890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1A7FBE79-C3A2-44E6-A219-33F32D048230}"/>
              </a:ext>
            </a:extLst>
          </p:cNvPr>
          <p:cNvSpPr/>
          <p:nvPr/>
        </p:nvSpPr>
        <p:spPr>
          <a:xfrm>
            <a:off x="3844705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AEE97B91-27B7-4020-A5DB-6F7D6DB356A7}"/>
              </a:ext>
            </a:extLst>
          </p:cNvPr>
          <p:cNvSpPr/>
          <p:nvPr/>
        </p:nvSpPr>
        <p:spPr>
          <a:xfrm>
            <a:off x="4518520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3BD8DDD0-1A7B-413D-8D87-F850AE0D44A4}"/>
              </a:ext>
            </a:extLst>
          </p:cNvPr>
          <p:cNvSpPr/>
          <p:nvPr/>
        </p:nvSpPr>
        <p:spPr>
          <a:xfrm>
            <a:off x="5192335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BCC7519-7994-48A6-AF8D-71473D531270}"/>
              </a:ext>
            </a:extLst>
          </p:cNvPr>
          <p:cNvSpPr/>
          <p:nvPr/>
        </p:nvSpPr>
        <p:spPr>
          <a:xfrm>
            <a:off x="5866150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C7B159C1-8F3C-4A3A-B602-2DFA1E78E35E}"/>
              </a:ext>
            </a:extLst>
          </p:cNvPr>
          <p:cNvSpPr/>
          <p:nvPr/>
        </p:nvSpPr>
        <p:spPr>
          <a:xfrm>
            <a:off x="6539964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F6F16160-00D5-42C4-AC88-2ED72021F129}"/>
              </a:ext>
            </a:extLst>
          </p:cNvPr>
          <p:cNvSpPr/>
          <p:nvPr/>
        </p:nvSpPr>
        <p:spPr>
          <a:xfrm>
            <a:off x="7213779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72B9C89A-468C-4248-8DA6-484272EA1743}"/>
              </a:ext>
            </a:extLst>
          </p:cNvPr>
          <p:cNvSpPr/>
          <p:nvPr/>
        </p:nvSpPr>
        <p:spPr>
          <a:xfrm>
            <a:off x="7887594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8996996C-0FA0-4DDC-A284-C46F0AF11311}"/>
              </a:ext>
            </a:extLst>
          </p:cNvPr>
          <p:cNvSpPr/>
          <p:nvPr/>
        </p:nvSpPr>
        <p:spPr>
          <a:xfrm>
            <a:off x="8561409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B34234A7-1733-42F6-8876-719C1050F20C}"/>
              </a:ext>
            </a:extLst>
          </p:cNvPr>
          <p:cNvSpPr/>
          <p:nvPr/>
        </p:nvSpPr>
        <p:spPr>
          <a:xfrm>
            <a:off x="9235224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FE5DE80D-91A4-479F-A809-5981715FC0E0}"/>
              </a:ext>
            </a:extLst>
          </p:cNvPr>
          <p:cNvSpPr/>
          <p:nvPr/>
        </p:nvSpPr>
        <p:spPr>
          <a:xfrm>
            <a:off x="9909039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ECC8DA28-B06B-41F0-87A4-9326E9A088D7}"/>
              </a:ext>
            </a:extLst>
          </p:cNvPr>
          <p:cNvSpPr/>
          <p:nvPr/>
        </p:nvSpPr>
        <p:spPr>
          <a:xfrm>
            <a:off x="10582853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8,333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F3E7FF4D-7588-43EC-B7D7-DBF835FA9DCC}"/>
              </a:ext>
            </a:extLst>
          </p:cNvPr>
          <p:cNvSpPr/>
          <p:nvPr/>
        </p:nvSpPr>
        <p:spPr>
          <a:xfrm>
            <a:off x="11256664" y="5680966"/>
            <a:ext cx="647219" cy="113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100,000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A2A35C13-A942-4843-8AFE-C2AB4FB7189D}"/>
              </a:ext>
            </a:extLst>
          </p:cNvPr>
          <p:cNvSpPr/>
          <p:nvPr/>
        </p:nvSpPr>
        <p:spPr>
          <a:xfrm>
            <a:off x="873878" y="5803260"/>
            <a:ext cx="2270416" cy="12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Vehicle Expenses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618436B1-9578-4143-964E-A8F842970E8D}"/>
              </a:ext>
            </a:extLst>
          </p:cNvPr>
          <p:cNvSpPr/>
          <p:nvPr/>
        </p:nvSpPr>
        <p:spPr>
          <a:xfrm>
            <a:off x="3170890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476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17DD7DCF-A4F9-43E7-B14D-E7656758C80B}"/>
              </a:ext>
            </a:extLst>
          </p:cNvPr>
          <p:cNvSpPr/>
          <p:nvPr/>
        </p:nvSpPr>
        <p:spPr>
          <a:xfrm>
            <a:off x="3844705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459</a:t>
            </a: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8C5F4A9A-D1F7-4D15-9553-9F1447BF969D}"/>
              </a:ext>
            </a:extLst>
          </p:cNvPr>
          <p:cNvSpPr/>
          <p:nvPr/>
        </p:nvSpPr>
        <p:spPr>
          <a:xfrm>
            <a:off x="4518520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489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0CE10B47-6952-4947-9CEC-C602BB1F7F18}"/>
              </a:ext>
            </a:extLst>
          </p:cNvPr>
          <p:cNvSpPr/>
          <p:nvPr/>
        </p:nvSpPr>
        <p:spPr>
          <a:xfrm>
            <a:off x="5192335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444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A128B390-85B5-492C-9F8F-0A986AE42DF4}"/>
              </a:ext>
            </a:extLst>
          </p:cNvPr>
          <p:cNvSpPr/>
          <p:nvPr/>
        </p:nvSpPr>
        <p:spPr>
          <a:xfrm>
            <a:off x="5866150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501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A9515B0-8B26-444B-A7EB-65210D95B678}"/>
              </a:ext>
            </a:extLst>
          </p:cNvPr>
          <p:cNvSpPr/>
          <p:nvPr/>
        </p:nvSpPr>
        <p:spPr>
          <a:xfrm>
            <a:off x="6539964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7ADC35B6-0876-47D0-8EA7-69473F6421F4}"/>
              </a:ext>
            </a:extLst>
          </p:cNvPr>
          <p:cNvSpPr/>
          <p:nvPr/>
        </p:nvSpPr>
        <p:spPr>
          <a:xfrm>
            <a:off x="7213779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499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4836F15-40B7-48AC-8752-6DD7C7C77E0E}"/>
              </a:ext>
            </a:extLst>
          </p:cNvPr>
          <p:cNvSpPr/>
          <p:nvPr/>
        </p:nvSpPr>
        <p:spPr>
          <a:xfrm>
            <a:off x="7887594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463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98D2055E-AAF9-4454-B166-98237C5E829B}"/>
              </a:ext>
            </a:extLst>
          </p:cNvPr>
          <p:cNvSpPr/>
          <p:nvPr/>
        </p:nvSpPr>
        <p:spPr>
          <a:xfrm>
            <a:off x="8561409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478</a:t>
            </a: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54142063-5BA5-4E77-9110-DD73B256258D}"/>
              </a:ext>
            </a:extLst>
          </p:cNvPr>
          <p:cNvSpPr/>
          <p:nvPr/>
        </p:nvSpPr>
        <p:spPr>
          <a:xfrm>
            <a:off x="9235224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449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090269E2-72D3-4D31-9FA6-F5DADEA7FE7A}"/>
              </a:ext>
            </a:extLst>
          </p:cNvPr>
          <p:cNvSpPr/>
          <p:nvPr/>
        </p:nvSpPr>
        <p:spPr>
          <a:xfrm>
            <a:off x="9909039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497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0D64C230-3970-4D9D-A72E-A9ADEA94C340}"/>
              </a:ext>
            </a:extLst>
          </p:cNvPr>
          <p:cNvSpPr/>
          <p:nvPr/>
        </p:nvSpPr>
        <p:spPr>
          <a:xfrm>
            <a:off x="10582853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B1D16C2A-FBA6-4E83-B8B0-73F4FBAC3CCF}"/>
              </a:ext>
            </a:extLst>
          </p:cNvPr>
          <p:cNvSpPr/>
          <p:nvPr/>
        </p:nvSpPr>
        <p:spPr>
          <a:xfrm>
            <a:off x="11256664" y="5803260"/>
            <a:ext cx="647219" cy="12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accent1"/>
                </a:solidFill>
              </a:rPr>
              <a:t>5,746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7E7028D3-31E7-4873-9B1B-5FA4118E480E}"/>
              </a:ext>
            </a:extLst>
          </p:cNvPr>
          <p:cNvSpPr/>
          <p:nvPr/>
        </p:nvSpPr>
        <p:spPr>
          <a:xfrm>
            <a:off x="116531" y="5933717"/>
            <a:ext cx="3027763" cy="113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Add Backs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508823B9-71F0-40C3-BF7F-0E63E5CF2DA9}"/>
              </a:ext>
            </a:extLst>
          </p:cNvPr>
          <p:cNvSpPr/>
          <p:nvPr/>
        </p:nvSpPr>
        <p:spPr>
          <a:xfrm>
            <a:off x="3170890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9,102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5E83A09A-3C9F-4FB8-9C43-6E5FAB162B83}"/>
              </a:ext>
            </a:extLst>
          </p:cNvPr>
          <p:cNvSpPr/>
          <p:nvPr/>
        </p:nvSpPr>
        <p:spPr>
          <a:xfrm>
            <a:off x="3844705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9,104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C6378619-55A0-410D-8878-31B620BF5530}"/>
              </a:ext>
            </a:extLst>
          </p:cNvPr>
          <p:cNvSpPr/>
          <p:nvPr/>
        </p:nvSpPr>
        <p:spPr>
          <a:xfrm>
            <a:off x="4518520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18,914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49587FE5-5464-4439-9A9E-4A94A7C2246C}"/>
              </a:ext>
            </a:extLst>
          </p:cNvPr>
          <p:cNvSpPr/>
          <p:nvPr/>
        </p:nvSpPr>
        <p:spPr>
          <a:xfrm>
            <a:off x="5192335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8,911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E2A5940F-8B97-41C1-ACAF-00F635329AA5}"/>
              </a:ext>
            </a:extLst>
          </p:cNvPr>
          <p:cNvSpPr/>
          <p:nvPr/>
        </p:nvSpPr>
        <p:spPr>
          <a:xfrm>
            <a:off x="5866150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9,478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AC6115FE-FB44-48DD-9059-D2E7CF3C5318}"/>
              </a:ext>
            </a:extLst>
          </p:cNvPr>
          <p:cNvSpPr/>
          <p:nvPr/>
        </p:nvSpPr>
        <p:spPr>
          <a:xfrm>
            <a:off x="6539964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8,905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F6901E95-6B17-4621-ACF6-D918BED43146}"/>
              </a:ext>
            </a:extLst>
          </p:cNvPr>
          <p:cNvSpPr/>
          <p:nvPr/>
        </p:nvSpPr>
        <p:spPr>
          <a:xfrm>
            <a:off x="7213779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9,644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293DF357-4A6A-4EA1-A567-524D844A150B}"/>
              </a:ext>
            </a:extLst>
          </p:cNvPr>
          <p:cNvSpPr/>
          <p:nvPr/>
        </p:nvSpPr>
        <p:spPr>
          <a:xfrm>
            <a:off x="7887594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9,616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F59B63DB-1CE3-4D96-B932-6B08DC4D1F4A}"/>
              </a:ext>
            </a:extLst>
          </p:cNvPr>
          <p:cNvSpPr/>
          <p:nvPr/>
        </p:nvSpPr>
        <p:spPr>
          <a:xfrm>
            <a:off x="8561409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9,340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E4835784-E4AF-438E-9207-9A9FA49DF38D}"/>
              </a:ext>
            </a:extLst>
          </p:cNvPr>
          <p:cNvSpPr/>
          <p:nvPr/>
        </p:nvSpPr>
        <p:spPr>
          <a:xfrm>
            <a:off x="9235224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9,113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44900076-736D-4ECA-BA12-AD3C5622F4D9}"/>
              </a:ext>
            </a:extLst>
          </p:cNvPr>
          <p:cNvSpPr/>
          <p:nvPr/>
        </p:nvSpPr>
        <p:spPr>
          <a:xfrm>
            <a:off x="9909039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9,090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2C5C8A37-A739-40A0-B7A6-AE20BAEE275F}"/>
              </a:ext>
            </a:extLst>
          </p:cNvPr>
          <p:cNvSpPr/>
          <p:nvPr/>
        </p:nvSpPr>
        <p:spPr>
          <a:xfrm>
            <a:off x="10582853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9,291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E7A9D253-BB5A-4154-8EA7-B5A264B95837}"/>
              </a:ext>
            </a:extLst>
          </p:cNvPr>
          <p:cNvSpPr/>
          <p:nvPr/>
        </p:nvSpPr>
        <p:spPr>
          <a:xfrm>
            <a:off x="11256664" y="593371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120,509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860852A9-FCBD-4566-8CD0-F8B1960AD2B4}"/>
              </a:ext>
            </a:extLst>
          </p:cNvPr>
          <p:cNvSpPr/>
          <p:nvPr/>
        </p:nvSpPr>
        <p:spPr>
          <a:xfrm>
            <a:off x="116531" y="6209293"/>
            <a:ext cx="3027763" cy="113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800" b="1" dirty="0"/>
              <a:t>Total Seller’s Discretionary Earnings (SDE)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ED4DA35D-8FC9-48C5-9C34-76566D1E84EA}"/>
              </a:ext>
            </a:extLst>
          </p:cNvPr>
          <p:cNvSpPr/>
          <p:nvPr/>
        </p:nvSpPr>
        <p:spPr>
          <a:xfrm>
            <a:off x="3164238" y="620130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26,576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2D5F70D4-1F68-4278-BAFA-31A311B0979B}"/>
              </a:ext>
            </a:extLst>
          </p:cNvPr>
          <p:cNvSpPr/>
          <p:nvPr/>
        </p:nvSpPr>
        <p:spPr>
          <a:xfrm>
            <a:off x="3844705" y="6201307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32,776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613E63F6-B424-44B9-82C6-CA9412614844}"/>
              </a:ext>
            </a:extLst>
          </p:cNvPr>
          <p:cNvSpPr/>
          <p:nvPr/>
        </p:nvSpPr>
        <p:spPr>
          <a:xfrm>
            <a:off x="4525166" y="6209293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29,839</a:t>
            </a: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A6A624F8-CDF2-43A7-88C7-3A6EECB51AD1}"/>
              </a:ext>
            </a:extLst>
          </p:cNvPr>
          <p:cNvSpPr/>
          <p:nvPr/>
        </p:nvSpPr>
        <p:spPr>
          <a:xfrm>
            <a:off x="5205633" y="6209293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37,489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CC17CCDB-B534-48AE-9331-32B1DD07E26C}"/>
              </a:ext>
            </a:extLst>
          </p:cNvPr>
          <p:cNvSpPr/>
          <p:nvPr/>
        </p:nvSpPr>
        <p:spPr>
          <a:xfrm>
            <a:off x="5872796" y="6209294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46,305</a:t>
            </a: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3417C9EC-8315-44AB-BEFD-CD01DFFEDBD4}"/>
              </a:ext>
            </a:extLst>
          </p:cNvPr>
          <p:cNvSpPr/>
          <p:nvPr/>
        </p:nvSpPr>
        <p:spPr>
          <a:xfrm>
            <a:off x="6553260" y="6209295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34,649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F1811C10-A812-458C-A798-900309819A52}"/>
              </a:ext>
            </a:extLst>
          </p:cNvPr>
          <p:cNvSpPr/>
          <p:nvPr/>
        </p:nvSpPr>
        <p:spPr>
          <a:xfrm>
            <a:off x="7213778" y="6209295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47,802</a:t>
            </a: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68442EC9-F17C-4E2B-A3A2-AFE6E99590AA}"/>
              </a:ext>
            </a:extLst>
          </p:cNvPr>
          <p:cNvSpPr/>
          <p:nvPr/>
        </p:nvSpPr>
        <p:spPr>
          <a:xfrm>
            <a:off x="7887593" y="6209296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76,390</a:t>
            </a: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D68F3DAB-C2D2-475D-BDD0-5BFAE7732681}"/>
              </a:ext>
            </a:extLst>
          </p:cNvPr>
          <p:cNvSpPr/>
          <p:nvPr/>
        </p:nvSpPr>
        <p:spPr>
          <a:xfrm>
            <a:off x="8561409" y="6209296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56,586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3C0D97E2-6D7B-4AE4-B5F5-DB7EA3BE6AB8}"/>
              </a:ext>
            </a:extLst>
          </p:cNvPr>
          <p:cNvSpPr/>
          <p:nvPr/>
        </p:nvSpPr>
        <p:spPr>
          <a:xfrm>
            <a:off x="9235224" y="6215386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60,166</a:t>
            </a: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4F79707B-A021-4387-BADA-09EA67DB2A77}"/>
              </a:ext>
            </a:extLst>
          </p:cNvPr>
          <p:cNvSpPr/>
          <p:nvPr/>
        </p:nvSpPr>
        <p:spPr>
          <a:xfrm>
            <a:off x="9909038" y="6220764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81,613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B7E7368F-2430-429D-AF25-441A222A24D0}"/>
              </a:ext>
            </a:extLst>
          </p:cNvPr>
          <p:cNvSpPr/>
          <p:nvPr/>
        </p:nvSpPr>
        <p:spPr>
          <a:xfrm>
            <a:off x="10582853" y="6213434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76,104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E1336D8F-D6BC-4286-98DF-BBDC66D92E9C}"/>
              </a:ext>
            </a:extLst>
          </p:cNvPr>
          <p:cNvSpPr/>
          <p:nvPr/>
        </p:nvSpPr>
        <p:spPr>
          <a:xfrm>
            <a:off x="11256664" y="6223543"/>
            <a:ext cx="647219" cy="113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606,296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D515BE3E-C948-43AA-94D0-AF3DFB47A5BD}"/>
              </a:ext>
            </a:extLst>
          </p:cNvPr>
          <p:cNvSpPr txBox="1"/>
          <p:nvPr/>
        </p:nvSpPr>
        <p:spPr>
          <a:xfrm>
            <a:off x="8154406" y="6371438"/>
            <a:ext cx="1728037" cy="1231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Cash P&amp;L TTM SDE = 545,575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8160F619-E200-47AF-B507-49B7D17B5371}"/>
              </a:ext>
            </a:extLst>
          </p:cNvPr>
          <p:cNvSpPr txBox="1"/>
          <p:nvPr/>
        </p:nvSpPr>
        <p:spPr>
          <a:xfrm>
            <a:off x="10175846" y="6370340"/>
            <a:ext cx="1728037" cy="123111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Increase in TTM SDE = 60,721 </a:t>
            </a:r>
          </a:p>
        </p:txBody>
      </p:sp>
    </p:spTree>
    <p:extLst>
      <p:ext uri="{BB962C8B-B14F-4D97-AF65-F5344CB8AC3E}">
        <p14:creationId xmlns:p14="http://schemas.microsoft.com/office/powerpoint/2010/main" val="150994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The Five Pillars of Maximum Value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8</a:t>
            </a:fld>
            <a:endParaRPr lang="en-IN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DFB791A-4921-4952-8021-57C348658EC6}"/>
              </a:ext>
            </a:extLst>
          </p:cNvPr>
          <p:cNvSpPr/>
          <p:nvPr/>
        </p:nvSpPr>
        <p:spPr>
          <a:xfrm>
            <a:off x="309717" y="1287601"/>
            <a:ext cx="11572566" cy="122792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88000" rtlCol="0" anchor="ctr"/>
          <a:lstStyle/>
          <a:p>
            <a:pPr algn="ctr"/>
            <a:r>
              <a:rPr lang="en-CA" sz="4000" dirty="0">
                <a:solidFill>
                  <a:schemeClr val="bg1"/>
                </a:solidFill>
              </a:rPr>
              <a:t>The 5 Pillars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5A924-559B-483F-A521-8823460622B9}"/>
              </a:ext>
            </a:extLst>
          </p:cNvPr>
          <p:cNvSpPr/>
          <p:nvPr/>
        </p:nvSpPr>
        <p:spPr>
          <a:xfrm>
            <a:off x="635126" y="2883985"/>
            <a:ext cx="1942632" cy="3206597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1F342-F795-40D8-A63A-9D0BF9C7344A}"/>
              </a:ext>
            </a:extLst>
          </p:cNvPr>
          <p:cNvSpPr/>
          <p:nvPr/>
        </p:nvSpPr>
        <p:spPr>
          <a:xfrm>
            <a:off x="533506" y="2571070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F4D00-B864-42FF-ACF9-3E4A502B4E18}"/>
              </a:ext>
            </a:extLst>
          </p:cNvPr>
          <p:cNvSpPr/>
          <p:nvPr/>
        </p:nvSpPr>
        <p:spPr>
          <a:xfrm>
            <a:off x="533506" y="6146126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68186-ADC0-4BEA-ADE8-10B9D7DDAB06}"/>
              </a:ext>
            </a:extLst>
          </p:cNvPr>
          <p:cNvSpPr/>
          <p:nvPr/>
        </p:nvSpPr>
        <p:spPr>
          <a:xfrm>
            <a:off x="731045" y="4318006"/>
            <a:ext cx="1750794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BD1412-7B60-4D3C-95F5-7A800656C1D6}"/>
              </a:ext>
            </a:extLst>
          </p:cNvPr>
          <p:cNvSpPr/>
          <p:nvPr/>
        </p:nvSpPr>
        <p:spPr>
          <a:xfrm>
            <a:off x="803282" y="3425568"/>
            <a:ext cx="160632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4B1AD8-97B9-4F93-BCE0-6CBDA50F4D2B}"/>
              </a:ext>
            </a:extLst>
          </p:cNvPr>
          <p:cNvSpPr/>
          <p:nvPr/>
        </p:nvSpPr>
        <p:spPr>
          <a:xfrm>
            <a:off x="2879904" y="2883985"/>
            <a:ext cx="1942632" cy="3206597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3AE43-CBFE-4F17-BCDE-05F497CA343F}"/>
              </a:ext>
            </a:extLst>
          </p:cNvPr>
          <p:cNvSpPr/>
          <p:nvPr/>
        </p:nvSpPr>
        <p:spPr>
          <a:xfrm>
            <a:off x="2778284" y="2571070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ED7A86-DB7F-435E-AADB-E6FBE20EFDC9}"/>
              </a:ext>
            </a:extLst>
          </p:cNvPr>
          <p:cNvSpPr/>
          <p:nvPr/>
        </p:nvSpPr>
        <p:spPr>
          <a:xfrm>
            <a:off x="2778284" y="6146126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413A64-0053-4BE9-871A-AD026E52EEE0}"/>
              </a:ext>
            </a:extLst>
          </p:cNvPr>
          <p:cNvSpPr/>
          <p:nvPr/>
        </p:nvSpPr>
        <p:spPr>
          <a:xfrm>
            <a:off x="3015449" y="4318006"/>
            <a:ext cx="1671544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07D544-AA86-40E3-83C4-A3A8845550B6}"/>
              </a:ext>
            </a:extLst>
          </p:cNvPr>
          <p:cNvSpPr/>
          <p:nvPr/>
        </p:nvSpPr>
        <p:spPr>
          <a:xfrm>
            <a:off x="3048060" y="3425568"/>
            <a:ext cx="160632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4F5B4B-79A5-4B3A-A5BC-20F284BDBE43}"/>
              </a:ext>
            </a:extLst>
          </p:cNvPr>
          <p:cNvSpPr/>
          <p:nvPr/>
        </p:nvSpPr>
        <p:spPr>
          <a:xfrm>
            <a:off x="5124683" y="2883985"/>
            <a:ext cx="1942632" cy="3206597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D497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9A91FC-9338-452C-AE5D-BC49B26A0F69}"/>
              </a:ext>
            </a:extLst>
          </p:cNvPr>
          <p:cNvSpPr/>
          <p:nvPr/>
        </p:nvSpPr>
        <p:spPr>
          <a:xfrm>
            <a:off x="5023063" y="2571070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D497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401318-5ADD-4508-83BF-EF6465EFA2DD}"/>
              </a:ext>
            </a:extLst>
          </p:cNvPr>
          <p:cNvSpPr/>
          <p:nvPr/>
        </p:nvSpPr>
        <p:spPr>
          <a:xfrm>
            <a:off x="5023063" y="6146126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D497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A1E72-45B9-498A-802B-8B23153EA0E0}"/>
              </a:ext>
            </a:extLst>
          </p:cNvPr>
          <p:cNvSpPr/>
          <p:nvPr/>
        </p:nvSpPr>
        <p:spPr>
          <a:xfrm>
            <a:off x="5208811" y="4318006"/>
            <a:ext cx="1774377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Transferability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ACC8D8-45C6-4601-A51B-FE0F4D99C874}"/>
              </a:ext>
            </a:extLst>
          </p:cNvPr>
          <p:cNvSpPr/>
          <p:nvPr/>
        </p:nvSpPr>
        <p:spPr>
          <a:xfrm>
            <a:off x="5292839" y="3425568"/>
            <a:ext cx="160632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672E83-7DC7-40F5-8D71-4CCE93AF4386}"/>
              </a:ext>
            </a:extLst>
          </p:cNvPr>
          <p:cNvSpPr/>
          <p:nvPr/>
        </p:nvSpPr>
        <p:spPr>
          <a:xfrm>
            <a:off x="7369462" y="2883985"/>
            <a:ext cx="1942632" cy="3206597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130DE-3534-4262-9BD0-839F64553F76}"/>
              </a:ext>
            </a:extLst>
          </p:cNvPr>
          <p:cNvSpPr/>
          <p:nvPr/>
        </p:nvSpPr>
        <p:spPr>
          <a:xfrm>
            <a:off x="7267842" y="2571070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B95B33-2DB1-450A-907D-72089C6ED9B1}"/>
              </a:ext>
            </a:extLst>
          </p:cNvPr>
          <p:cNvSpPr/>
          <p:nvPr/>
        </p:nvSpPr>
        <p:spPr>
          <a:xfrm>
            <a:off x="7267842" y="6146126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B090E3-DF1E-49BB-8E84-55F08CF9A067}"/>
              </a:ext>
            </a:extLst>
          </p:cNvPr>
          <p:cNvSpPr/>
          <p:nvPr/>
        </p:nvSpPr>
        <p:spPr>
          <a:xfrm>
            <a:off x="7392847" y="4318006"/>
            <a:ext cx="1895862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Documentation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FD6B18-1643-4888-912C-5903A42DA064}"/>
              </a:ext>
            </a:extLst>
          </p:cNvPr>
          <p:cNvSpPr/>
          <p:nvPr/>
        </p:nvSpPr>
        <p:spPr>
          <a:xfrm>
            <a:off x="7537618" y="3425568"/>
            <a:ext cx="160632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0623D8-BF6C-4FF8-91BF-2B3A318E773E}"/>
              </a:ext>
            </a:extLst>
          </p:cNvPr>
          <p:cNvSpPr/>
          <p:nvPr/>
        </p:nvSpPr>
        <p:spPr>
          <a:xfrm>
            <a:off x="9614242" y="2883985"/>
            <a:ext cx="1942632" cy="3206597"/>
          </a:xfrm>
          <a:prstGeom prst="rect">
            <a:avLst/>
          </a:prstGeom>
          <a:solidFill>
            <a:srgbClr val="2DA8F7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BDE6D2-8A7D-4688-AC2A-07600B2431A6}"/>
              </a:ext>
            </a:extLst>
          </p:cNvPr>
          <p:cNvSpPr/>
          <p:nvPr/>
        </p:nvSpPr>
        <p:spPr>
          <a:xfrm>
            <a:off x="9512622" y="2571070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EFA17B-03FF-4914-8379-D17D955FF603}"/>
              </a:ext>
            </a:extLst>
          </p:cNvPr>
          <p:cNvSpPr/>
          <p:nvPr/>
        </p:nvSpPr>
        <p:spPr>
          <a:xfrm>
            <a:off x="9512622" y="6146126"/>
            <a:ext cx="2145873" cy="2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EDEDA1-708C-42F7-A8EC-C7A9C2184BB8}"/>
              </a:ext>
            </a:extLst>
          </p:cNvPr>
          <p:cNvSpPr/>
          <p:nvPr/>
        </p:nvSpPr>
        <p:spPr>
          <a:xfrm>
            <a:off x="9715852" y="4318006"/>
            <a:ext cx="1739415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Planning</a:t>
            </a:r>
            <a:r>
              <a:rPr lang="en-IN" sz="2200" b="1" dirty="0">
                <a:solidFill>
                  <a:schemeClr val="bg1"/>
                </a:solidFill>
              </a:rPr>
              <a:t> 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B0ED2D-07F8-479B-96F2-4CE55F459B51}"/>
              </a:ext>
            </a:extLst>
          </p:cNvPr>
          <p:cNvSpPr/>
          <p:nvPr/>
        </p:nvSpPr>
        <p:spPr>
          <a:xfrm>
            <a:off x="9782398" y="3425568"/>
            <a:ext cx="160632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857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212" hidden="1">
            <a:extLst>
              <a:ext uri="{FF2B5EF4-FFF2-40B4-BE49-F238E27FC236}">
                <a16:creationId xmlns:a16="http://schemas.microsoft.com/office/drawing/2014/main" id="{5BD38414-E125-4260-B300-90796763CB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13" name="Object 212" hidden="1">
                        <a:extLst>
                          <a:ext uri="{FF2B5EF4-FFF2-40B4-BE49-F238E27FC236}">
                            <a16:creationId xmlns:a16="http://schemas.microsoft.com/office/drawing/2014/main" id="{5BD38414-E125-4260-B300-90796763C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EDF828-D29F-42C6-8130-8407A2E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8" y="293457"/>
            <a:ext cx="11615765" cy="553998"/>
          </a:xfrm>
        </p:spPr>
        <p:txBody>
          <a:bodyPr/>
          <a:lstStyle/>
          <a:p>
            <a:r>
              <a:rPr lang="en-IN" b="1" dirty="0"/>
              <a:t>1. Risk</a:t>
            </a:r>
            <a:endParaRPr lang="en-IN" dirty="0"/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FDED5B28-52F1-4160-BBEF-5D72E51CE383}"/>
              </a:ext>
            </a:extLst>
          </p:cNvPr>
          <p:cNvSpPr txBox="1">
            <a:spLocks/>
          </p:cNvSpPr>
          <p:nvPr/>
        </p:nvSpPr>
        <p:spPr>
          <a:xfrm>
            <a:off x="6056726" y="6605071"/>
            <a:ext cx="78547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lang="en-IN" sz="1200" smtClean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41F2D-C5D9-4B51-8C55-3D4AB4CE93CC}" type="slidenum">
              <a:rPr lang="en-IN"/>
              <a:pPr/>
              <a:t>9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726D-BF27-4156-B45B-DD6B1767EC24}"/>
              </a:ext>
            </a:extLst>
          </p:cNvPr>
          <p:cNvGrpSpPr/>
          <p:nvPr/>
        </p:nvGrpSpPr>
        <p:grpSpPr>
          <a:xfrm>
            <a:off x="10947400" y="86349"/>
            <a:ext cx="1134283" cy="761105"/>
            <a:chOff x="309717" y="1287601"/>
            <a:chExt cx="11572566" cy="511589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B791A-4921-4952-8021-57C348658EC6}"/>
                </a:ext>
              </a:extLst>
            </p:cNvPr>
            <p:cNvSpPr/>
            <p:nvPr/>
          </p:nvSpPr>
          <p:spPr>
            <a:xfrm>
              <a:off x="309717" y="1287601"/>
              <a:ext cx="11572566" cy="12279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88000" rtlCol="0" anchor="ctr"/>
            <a:lstStyle/>
            <a:p>
              <a:pPr algn="ctr"/>
              <a:endParaRPr lang="en-CA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E5A924-559B-483F-A521-8823460622B9}"/>
                </a:ext>
              </a:extLst>
            </p:cNvPr>
            <p:cNvSpPr/>
            <p:nvPr/>
          </p:nvSpPr>
          <p:spPr>
            <a:xfrm>
              <a:off x="635126" y="2883985"/>
              <a:ext cx="1942632" cy="3206597"/>
            </a:xfrm>
            <a:prstGeom prst="rect">
              <a:avLst/>
            </a:prstGeom>
            <a:solidFill>
              <a:srgbClr val="2DA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E1F342-F795-40D8-A63A-9D0BF9C7344A}"/>
                </a:ext>
              </a:extLst>
            </p:cNvPr>
            <p:cNvSpPr/>
            <p:nvPr/>
          </p:nvSpPr>
          <p:spPr>
            <a:xfrm>
              <a:off x="533506" y="2571070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F4D00-B864-42FF-ACF9-3E4A502B4E18}"/>
                </a:ext>
              </a:extLst>
            </p:cNvPr>
            <p:cNvSpPr/>
            <p:nvPr/>
          </p:nvSpPr>
          <p:spPr>
            <a:xfrm>
              <a:off x="533506" y="6146126"/>
              <a:ext cx="2145873" cy="257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B1AD8-97B9-4F93-BCE0-6CBDA50F4D2B}"/>
                </a:ext>
              </a:extLst>
            </p:cNvPr>
            <p:cNvSpPr/>
            <p:nvPr/>
          </p:nvSpPr>
          <p:spPr>
            <a:xfrm>
              <a:off x="2879904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3AE43-CBFE-4F17-BCDE-05F497CA343F}"/>
                </a:ext>
              </a:extLst>
            </p:cNvPr>
            <p:cNvSpPr/>
            <p:nvPr/>
          </p:nvSpPr>
          <p:spPr>
            <a:xfrm>
              <a:off x="2778284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D7A86-DB7F-435E-AADB-E6FBE20EFDC9}"/>
                </a:ext>
              </a:extLst>
            </p:cNvPr>
            <p:cNvSpPr/>
            <p:nvPr/>
          </p:nvSpPr>
          <p:spPr>
            <a:xfrm>
              <a:off x="2778284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4F5B4B-79A5-4B3A-A5BC-20F284BDBE43}"/>
                </a:ext>
              </a:extLst>
            </p:cNvPr>
            <p:cNvSpPr/>
            <p:nvPr/>
          </p:nvSpPr>
          <p:spPr>
            <a:xfrm>
              <a:off x="5124683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A91FC-9338-452C-AE5D-BC49B26A0F69}"/>
                </a:ext>
              </a:extLst>
            </p:cNvPr>
            <p:cNvSpPr/>
            <p:nvPr/>
          </p:nvSpPr>
          <p:spPr>
            <a:xfrm>
              <a:off x="5023063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01318-5ADD-4508-83BF-EF6465EFA2DD}"/>
                </a:ext>
              </a:extLst>
            </p:cNvPr>
            <p:cNvSpPr/>
            <p:nvPr/>
          </p:nvSpPr>
          <p:spPr>
            <a:xfrm>
              <a:off x="5023063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D497C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672E83-7DC7-40F5-8D71-4CCE93AF4386}"/>
                </a:ext>
              </a:extLst>
            </p:cNvPr>
            <p:cNvSpPr/>
            <p:nvPr/>
          </p:nvSpPr>
          <p:spPr>
            <a:xfrm>
              <a:off x="736946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130DE-3534-4262-9BD0-839F64553F76}"/>
                </a:ext>
              </a:extLst>
            </p:cNvPr>
            <p:cNvSpPr/>
            <p:nvPr/>
          </p:nvSpPr>
          <p:spPr>
            <a:xfrm>
              <a:off x="726784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95B33-2DB1-450A-907D-72089C6ED9B1}"/>
                </a:ext>
              </a:extLst>
            </p:cNvPr>
            <p:cNvSpPr/>
            <p:nvPr/>
          </p:nvSpPr>
          <p:spPr>
            <a:xfrm>
              <a:off x="726784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0623D8-BF6C-4FF8-91BF-2B3A318E773E}"/>
                </a:ext>
              </a:extLst>
            </p:cNvPr>
            <p:cNvSpPr/>
            <p:nvPr/>
          </p:nvSpPr>
          <p:spPr>
            <a:xfrm>
              <a:off x="9614242" y="2883985"/>
              <a:ext cx="1942632" cy="32065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BDE6D2-8A7D-4688-AC2A-07600B2431A6}"/>
                </a:ext>
              </a:extLst>
            </p:cNvPr>
            <p:cNvSpPr/>
            <p:nvPr/>
          </p:nvSpPr>
          <p:spPr>
            <a:xfrm>
              <a:off x="9512622" y="2571070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EFA17B-03FF-4914-8379-D17D955FF603}"/>
                </a:ext>
              </a:extLst>
            </p:cNvPr>
            <p:cNvSpPr/>
            <p:nvPr/>
          </p:nvSpPr>
          <p:spPr>
            <a:xfrm>
              <a:off x="9512622" y="6146126"/>
              <a:ext cx="2145873" cy="257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67CC8-5C99-487E-845A-7E915B782527}"/>
              </a:ext>
            </a:extLst>
          </p:cNvPr>
          <p:cNvSpPr/>
          <p:nvPr/>
        </p:nvSpPr>
        <p:spPr>
          <a:xfrm>
            <a:off x="208839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4BF8EC-33D2-47C2-8D2F-8F055990C6AE}"/>
              </a:ext>
            </a:extLst>
          </p:cNvPr>
          <p:cNvCxnSpPr/>
          <p:nvPr/>
        </p:nvCxnSpPr>
        <p:spPr>
          <a:xfrm>
            <a:off x="204456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22">
            <a:extLst>
              <a:ext uri="{FF2B5EF4-FFF2-40B4-BE49-F238E27FC236}">
                <a16:creationId xmlns:a16="http://schemas.microsoft.com/office/drawing/2014/main" id="{2FEF08E8-D1C8-45FE-A764-417CCECE8CB6}"/>
              </a:ext>
            </a:extLst>
          </p:cNvPr>
          <p:cNvSpPr/>
          <p:nvPr/>
        </p:nvSpPr>
        <p:spPr bwMode="auto">
          <a:xfrm rot="826785">
            <a:off x="386141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C2D6FEC-7A86-4AC4-B8D1-C21A03AF433D}"/>
              </a:ext>
            </a:extLst>
          </p:cNvPr>
          <p:cNvSpPr/>
          <p:nvPr/>
        </p:nvSpPr>
        <p:spPr bwMode="auto">
          <a:xfrm rot="20777785">
            <a:off x="3475367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623BBB-B208-44E9-9B2A-3E33D6A0DA38}"/>
              </a:ext>
            </a:extLst>
          </p:cNvPr>
          <p:cNvSpPr/>
          <p:nvPr/>
        </p:nvSpPr>
        <p:spPr>
          <a:xfrm>
            <a:off x="786083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CD43851A-E3BF-4C9B-A509-4B6E4742C39E}"/>
              </a:ext>
            </a:extLst>
          </p:cNvPr>
          <p:cNvSpPr/>
          <p:nvPr/>
        </p:nvSpPr>
        <p:spPr bwMode="auto">
          <a:xfrm rot="10800000">
            <a:off x="576263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9D302-5E6D-4DA7-91FC-081EA7880230}"/>
              </a:ext>
            </a:extLst>
          </p:cNvPr>
          <p:cNvSpPr/>
          <p:nvPr/>
        </p:nvSpPr>
        <p:spPr>
          <a:xfrm>
            <a:off x="985969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A97F2-F3E6-4FB6-9A46-A02A1C13BD77}"/>
              </a:ext>
            </a:extLst>
          </p:cNvPr>
          <p:cNvSpPr/>
          <p:nvPr/>
        </p:nvSpPr>
        <p:spPr>
          <a:xfrm>
            <a:off x="348775" y="2313310"/>
            <a:ext cx="3559734" cy="2231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Most buyers prefer a business that is at least 24 months old.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The older and more established the business is, the less risk there is. Less risk equals more value.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43DD59-E8A9-4752-91ED-AC72A4C435DF}"/>
              </a:ext>
            </a:extLst>
          </p:cNvPr>
          <p:cNvSpPr/>
          <p:nvPr/>
        </p:nvSpPr>
        <p:spPr>
          <a:xfrm>
            <a:off x="420779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0480E4-4189-4AE5-BF37-CB413BDD60F0}"/>
              </a:ext>
            </a:extLst>
          </p:cNvPr>
          <p:cNvCxnSpPr/>
          <p:nvPr/>
        </p:nvCxnSpPr>
        <p:spPr>
          <a:xfrm>
            <a:off x="420340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2">
            <a:extLst>
              <a:ext uri="{FF2B5EF4-FFF2-40B4-BE49-F238E27FC236}">
                <a16:creationId xmlns:a16="http://schemas.microsoft.com/office/drawing/2014/main" id="{13A150FC-FE02-4700-8AE2-BF8BDC5145FC}"/>
              </a:ext>
            </a:extLst>
          </p:cNvPr>
          <p:cNvSpPr/>
          <p:nvPr/>
        </p:nvSpPr>
        <p:spPr bwMode="auto">
          <a:xfrm rot="826785">
            <a:off x="438509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8176D7A-99F0-4547-93AD-75158AE72310}"/>
              </a:ext>
            </a:extLst>
          </p:cNvPr>
          <p:cNvSpPr/>
          <p:nvPr/>
        </p:nvSpPr>
        <p:spPr bwMode="auto">
          <a:xfrm rot="20777785">
            <a:off x="747431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80E73E-EBF1-4B0E-9220-BD8EDB8AF349}"/>
              </a:ext>
            </a:extLst>
          </p:cNvPr>
          <p:cNvSpPr/>
          <p:nvPr/>
        </p:nvSpPr>
        <p:spPr>
          <a:xfrm>
            <a:off x="478503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59" name="Trapezoid 58">
            <a:extLst>
              <a:ext uri="{FF2B5EF4-FFF2-40B4-BE49-F238E27FC236}">
                <a16:creationId xmlns:a16="http://schemas.microsoft.com/office/drawing/2014/main" id="{5D90EF88-F48C-40E9-AC0E-AA9F5336D692}"/>
              </a:ext>
            </a:extLst>
          </p:cNvPr>
          <p:cNvSpPr/>
          <p:nvPr/>
        </p:nvSpPr>
        <p:spPr bwMode="auto">
          <a:xfrm rot="10800000">
            <a:off x="457521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AD9BD0-C5DB-4F91-A57D-7CE802D4739D}"/>
              </a:ext>
            </a:extLst>
          </p:cNvPr>
          <p:cNvSpPr/>
          <p:nvPr/>
        </p:nvSpPr>
        <p:spPr>
          <a:xfrm>
            <a:off x="4984920" y="1483475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DEFENSIBILITY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AA3AD8-8B5D-473F-A253-4ACF80995CEA}"/>
              </a:ext>
            </a:extLst>
          </p:cNvPr>
          <p:cNvSpPr/>
          <p:nvPr/>
        </p:nvSpPr>
        <p:spPr>
          <a:xfrm>
            <a:off x="4318325" y="2309029"/>
            <a:ext cx="3559734" cy="2231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Branded products are preferred and bring more value.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Trademarks, Copyrights, Patents, Amazon Enhanced Brand Content all mean greater defensibility.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B669-8608-4FF6-B793-A3BE330B470D}"/>
              </a:ext>
            </a:extLst>
          </p:cNvPr>
          <p:cNvSpPr/>
          <p:nvPr/>
        </p:nvSpPr>
        <p:spPr>
          <a:xfrm>
            <a:off x="8206740" y="1307939"/>
            <a:ext cx="3780804" cy="4997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4D4F53"/>
              </a:solidFill>
              <a:cs typeface="Arial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EEF2E6-8773-4A6C-95BD-E6B5AA1F3998}"/>
              </a:ext>
            </a:extLst>
          </p:cNvPr>
          <p:cNvCxnSpPr/>
          <p:nvPr/>
        </p:nvCxnSpPr>
        <p:spPr>
          <a:xfrm>
            <a:off x="8202357" y="1299932"/>
            <a:ext cx="3774484" cy="0"/>
          </a:xfrm>
          <a:prstGeom prst="line">
            <a:avLst/>
          </a:prstGeom>
          <a:ln w="28575">
            <a:solidFill>
              <a:srgbClr val="60606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22">
            <a:extLst>
              <a:ext uri="{FF2B5EF4-FFF2-40B4-BE49-F238E27FC236}">
                <a16:creationId xmlns:a16="http://schemas.microsoft.com/office/drawing/2014/main" id="{BA40BD98-F227-43F6-9677-60386747CB49}"/>
              </a:ext>
            </a:extLst>
          </p:cNvPr>
          <p:cNvSpPr/>
          <p:nvPr/>
        </p:nvSpPr>
        <p:spPr bwMode="auto">
          <a:xfrm rot="826785">
            <a:off x="8384042" y="1216718"/>
            <a:ext cx="342857" cy="140724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A5A4B17-3C96-45DA-A730-30CDE550280D}"/>
              </a:ext>
            </a:extLst>
          </p:cNvPr>
          <p:cNvSpPr/>
          <p:nvPr/>
        </p:nvSpPr>
        <p:spPr bwMode="auto">
          <a:xfrm rot="20777785">
            <a:off x="11473268" y="1218395"/>
            <a:ext cx="354612" cy="140102"/>
          </a:xfrm>
          <a:custGeom>
            <a:avLst/>
            <a:gdLst>
              <a:gd name="connsiteX0" fmla="*/ 0 w 147638"/>
              <a:gd name="connsiteY0" fmla="*/ 190500 h 190500"/>
              <a:gd name="connsiteX1" fmla="*/ 0 w 147638"/>
              <a:gd name="connsiteY1" fmla="*/ 190500 h 190500"/>
              <a:gd name="connsiteX2" fmla="*/ 76200 w 147638"/>
              <a:gd name="connsiteY2" fmla="*/ 0 h 190500"/>
              <a:gd name="connsiteX3" fmla="*/ 147638 w 147638"/>
              <a:gd name="connsiteY3" fmla="*/ 180975 h 190500"/>
              <a:gd name="connsiteX4" fmla="*/ 0 w 147638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" h="190500">
                <a:moveTo>
                  <a:pt x="0" y="190500"/>
                </a:moveTo>
                <a:lnTo>
                  <a:pt x="0" y="190500"/>
                </a:lnTo>
                <a:lnTo>
                  <a:pt x="76200" y="0"/>
                </a:lnTo>
                <a:lnTo>
                  <a:pt x="147638" y="180975"/>
                </a:lnTo>
                <a:lnTo>
                  <a:pt x="0" y="190500"/>
                </a:lnTo>
                <a:close/>
              </a:path>
            </a:pathLst>
          </a:cu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4B900D-ABEE-41DE-B074-D92FFD349ED2}"/>
              </a:ext>
            </a:extLst>
          </p:cNvPr>
          <p:cNvSpPr/>
          <p:nvPr/>
        </p:nvSpPr>
        <p:spPr>
          <a:xfrm>
            <a:off x="8783984" y="1172670"/>
            <a:ext cx="268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68" name="Trapezoid 67">
            <a:extLst>
              <a:ext uri="{FF2B5EF4-FFF2-40B4-BE49-F238E27FC236}">
                <a16:creationId xmlns:a16="http://schemas.microsoft.com/office/drawing/2014/main" id="{9702C8B9-AF1E-478B-B181-486FF500CE14}"/>
              </a:ext>
            </a:extLst>
          </p:cNvPr>
          <p:cNvSpPr/>
          <p:nvPr/>
        </p:nvSpPr>
        <p:spPr bwMode="auto">
          <a:xfrm rot="10800000">
            <a:off x="8574164" y="1222361"/>
            <a:ext cx="3068643" cy="830003"/>
          </a:xfrm>
          <a:prstGeom prst="trapezoid">
            <a:avLst>
              <a:gd name="adj" fmla="val 30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26F0F8-CBBE-49F8-B287-A60FDBCB0BCD}"/>
              </a:ext>
            </a:extLst>
          </p:cNvPr>
          <p:cNvSpPr/>
          <p:nvPr/>
        </p:nvSpPr>
        <p:spPr>
          <a:xfrm>
            <a:off x="8983870" y="1483474"/>
            <a:ext cx="224922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DIVERSIFICATION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378102-4203-4D64-BED7-CD1418CDC53B}"/>
              </a:ext>
            </a:extLst>
          </p:cNvPr>
          <p:cNvSpPr/>
          <p:nvPr/>
        </p:nvSpPr>
        <p:spPr>
          <a:xfrm>
            <a:off x="8344149" y="2309029"/>
            <a:ext cx="3559734" cy="37702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One revenue source, especially a 3rd party platform is perceived as riskier to buyers. </a:t>
            </a:r>
          </a:p>
          <a:p>
            <a:pPr marL="241300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4"/>
                </a:solidFill>
              </a:rPr>
              <a:t>A 100% Amazon FBA business with a  branded line of products is 15-20% </a:t>
            </a:r>
            <a:r>
              <a:rPr lang="en-IN" sz="2000" u="sng" dirty="0">
                <a:solidFill>
                  <a:schemeClr val="accent4"/>
                </a:solidFill>
              </a:rPr>
              <a:t>less valuable</a:t>
            </a:r>
            <a:r>
              <a:rPr lang="en-IN" sz="2000" dirty="0">
                <a:solidFill>
                  <a:schemeClr val="accent4"/>
                </a:solidFill>
              </a:rPr>
              <a:t> than an equally sized and profitable business that sells through multiple channels where you own the customer.</a:t>
            </a:r>
          </a:p>
        </p:txBody>
      </p:sp>
    </p:spTree>
    <p:extLst>
      <p:ext uri="{BB962C8B-B14F-4D97-AF65-F5344CB8AC3E}">
        <p14:creationId xmlns:p14="http://schemas.microsoft.com/office/powerpoint/2010/main" val="4272504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4367"/>
      </a:accent1>
      <a:accent2>
        <a:srgbClr val="427EA8"/>
      </a:accent2>
      <a:accent3>
        <a:srgbClr val="397293"/>
      </a:accent3>
      <a:accent4>
        <a:srgbClr val="544F4F"/>
      </a:accent4>
      <a:accent5>
        <a:srgbClr val="77D92E"/>
      </a:accent5>
      <a:accent6>
        <a:srgbClr val="465D7F"/>
      </a:accent6>
      <a:hlink>
        <a:srgbClr val="2DA8F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2647</Words>
  <Application>Microsoft Office PowerPoint</Application>
  <PresentationFormat>Widescreen</PresentationFormat>
  <Paragraphs>1432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Office Theme</vt:lpstr>
      <vt:lpstr>think-cell Slide</vt:lpstr>
      <vt:lpstr>Great Business! Dumb Owners?</vt:lpstr>
      <vt:lpstr>Web Based Business Valuation Formula</vt:lpstr>
      <vt:lpstr>How to Calculate Seller’s Discretionary Earnings (SDE)</vt:lpstr>
      <vt:lpstr>Value Ranges for a Physical Products Business</vt:lpstr>
      <vt:lpstr>Trailing 12 Month P&amp;L</vt:lpstr>
      <vt:lpstr>Trailing 12 Month P&amp;L with Add Back Schedule and SDE</vt:lpstr>
      <vt:lpstr>TTM SDE with COGS Flipped to Accrual</vt:lpstr>
      <vt:lpstr>The Five Pillars of Maximum Value</vt:lpstr>
      <vt:lpstr>1. Risk</vt:lpstr>
      <vt:lpstr>2. Growth</vt:lpstr>
      <vt:lpstr>3. Transferability</vt:lpstr>
      <vt:lpstr>4. Documentation</vt:lpstr>
      <vt:lpstr>5. Planning: Plan to sell, don’t “decide” to sell.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</dc:creator>
  <cp:lastModifiedBy>Joe Valley</cp:lastModifiedBy>
  <cp:revision>119</cp:revision>
  <cp:lastPrinted>2018-01-05T17:22:01Z</cp:lastPrinted>
  <dcterms:created xsi:type="dcterms:W3CDTF">2018-01-03T14:15:33Z</dcterms:created>
  <dcterms:modified xsi:type="dcterms:W3CDTF">2018-01-12T17:45:20Z</dcterms:modified>
</cp:coreProperties>
</file>